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48" r:id="rId2"/>
  </p:sldMasterIdLst>
  <p:notesMasterIdLst>
    <p:notesMasterId r:id="rId35"/>
  </p:notesMasterIdLst>
  <p:handoutMasterIdLst>
    <p:handoutMasterId r:id="rId36"/>
  </p:handoutMasterIdLst>
  <p:sldIdLst>
    <p:sldId id="256" r:id="rId3"/>
    <p:sldId id="262" r:id="rId4"/>
    <p:sldId id="402" r:id="rId5"/>
    <p:sldId id="403" r:id="rId6"/>
    <p:sldId id="264" r:id="rId7"/>
    <p:sldId id="263" r:id="rId8"/>
    <p:sldId id="302" r:id="rId9"/>
    <p:sldId id="397" r:id="rId10"/>
    <p:sldId id="303" r:id="rId11"/>
    <p:sldId id="300" r:id="rId12"/>
    <p:sldId id="404" r:id="rId13"/>
    <p:sldId id="405" r:id="rId14"/>
    <p:sldId id="406" r:id="rId15"/>
    <p:sldId id="265" r:id="rId16"/>
    <p:sldId id="365" r:id="rId17"/>
    <p:sldId id="370" r:id="rId18"/>
    <p:sldId id="373" r:id="rId19"/>
    <p:sldId id="371" r:id="rId20"/>
    <p:sldId id="372" r:id="rId21"/>
    <p:sldId id="366" r:id="rId22"/>
    <p:sldId id="367" r:id="rId23"/>
    <p:sldId id="384" r:id="rId24"/>
    <p:sldId id="385" r:id="rId25"/>
    <p:sldId id="387" r:id="rId26"/>
    <p:sldId id="398" r:id="rId27"/>
    <p:sldId id="399" r:id="rId28"/>
    <p:sldId id="389" r:id="rId29"/>
    <p:sldId id="393" r:id="rId30"/>
    <p:sldId id="394" r:id="rId31"/>
    <p:sldId id="368" r:id="rId32"/>
    <p:sldId id="316" r:id="rId33"/>
    <p:sldId id="395"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Austin" initials="DA" lastIdx="1" clrIdx="0">
    <p:extLst>
      <p:ext uri="{19B8F6BF-5375-455C-9EA6-DF929625EA0E}">
        <p15:presenceInfo xmlns:p15="http://schemas.microsoft.com/office/powerpoint/2012/main" userId="S::DanielleAustin@UmpquaBank.com::1ba63022-75a7-4e65-86c9-8b9ce7f27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E5E"/>
    <a:srgbClr val="F4E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8" autoAdjust="0"/>
    <p:restoredTop sz="94709" autoAdjust="0"/>
  </p:normalViewPr>
  <p:slideViewPr>
    <p:cSldViewPr snapToGrid="0" snapToObjects="1">
      <p:cViewPr varScale="1">
        <p:scale>
          <a:sx n="75" d="100"/>
          <a:sy n="75" d="100"/>
        </p:scale>
        <p:origin x="1062" y="60"/>
      </p:cViewPr>
      <p:guideLst/>
    </p:cSldViewPr>
  </p:slideViewPr>
  <p:notesTextViewPr>
    <p:cViewPr>
      <p:scale>
        <a:sx n="1" d="1"/>
        <a:sy n="1" d="1"/>
      </p:scale>
      <p:origin x="0" y="0"/>
    </p:cViewPr>
  </p:notesTextViewPr>
  <p:notesViewPr>
    <p:cSldViewPr snapToGrid="0" snapToObjects="1">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2DEAEA-75CD-4418-BF46-732452B2410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330A442-C6C5-4F86-ADFA-411FEA29BB4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653B9F-9D35-43F1-AFF6-827102AA26CA}" type="datetimeFigureOut">
              <a:rPr lang="en-US" smtClean="0"/>
              <a:t>1/20/2021</a:t>
            </a:fld>
            <a:endParaRPr lang="en-US"/>
          </a:p>
        </p:txBody>
      </p:sp>
      <p:sp>
        <p:nvSpPr>
          <p:cNvPr id="4" name="Footer Placeholder 3">
            <a:extLst>
              <a:ext uri="{FF2B5EF4-FFF2-40B4-BE49-F238E27FC236}">
                <a16:creationId xmlns:a16="http://schemas.microsoft.com/office/drawing/2014/main" id="{4685F1A7-37AF-4E79-93E0-726D784330E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B0D64C-A267-44C0-837C-F278D19FAFF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9A3A40-580B-4EA9-81B6-5CB6CC9493B1}" type="slidenum">
              <a:rPr lang="en-US" smtClean="0"/>
              <a:t>‹#›</a:t>
            </a:fld>
            <a:endParaRPr lang="en-US"/>
          </a:p>
        </p:txBody>
      </p:sp>
    </p:spTree>
    <p:extLst>
      <p:ext uri="{BB962C8B-B14F-4D97-AF65-F5344CB8AC3E}">
        <p14:creationId xmlns:p14="http://schemas.microsoft.com/office/powerpoint/2010/main" val="36990077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03DF24-5F36-412D-B6E7-A35C49C84751}" type="datetimeFigureOut">
              <a:rPr lang="en-US" smtClean="0"/>
              <a:t>1/20/2021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54180D-F5E4-45E7-9CD6-3DC8DCAC2FF7}" type="slidenum">
              <a:rPr lang="en-US" smtClean="0"/>
              <a:t>‹#›</a:t>
            </a:fld>
            <a:endParaRPr lang="en-US"/>
          </a:p>
        </p:txBody>
      </p:sp>
    </p:spTree>
    <p:extLst>
      <p:ext uri="{BB962C8B-B14F-4D97-AF65-F5344CB8AC3E}">
        <p14:creationId xmlns:p14="http://schemas.microsoft.com/office/powerpoint/2010/main" val="2094641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1</a:t>
            </a:fld>
            <a:endParaRPr lang="en-US"/>
          </a:p>
        </p:txBody>
      </p:sp>
    </p:spTree>
    <p:extLst>
      <p:ext uri="{BB962C8B-B14F-4D97-AF65-F5344CB8AC3E}">
        <p14:creationId xmlns:p14="http://schemas.microsoft.com/office/powerpoint/2010/main" val="61055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XXXXXXXX</a:t>
            </a:r>
          </a:p>
        </p:txBody>
      </p:sp>
      <p:sp>
        <p:nvSpPr>
          <p:cNvPr id="4" name="Slide Number Placeholder 3"/>
          <p:cNvSpPr>
            <a:spLocks noGrp="1"/>
          </p:cNvSpPr>
          <p:nvPr>
            <p:ph type="sldNum" sz="quarter" idx="5"/>
          </p:nvPr>
        </p:nvSpPr>
        <p:spPr/>
        <p:txBody>
          <a:bodyPr/>
          <a:lstStyle/>
          <a:p>
            <a:fld id="{174515B7-3B22-427F-8690-08DD831D07EB}" type="slidenum">
              <a:rPr lang="en-US" smtClean="0"/>
              <a:t>10</a:t>
            </a:fld>
            <a:endParaRPr lang="en-US"/>
          </a:p>
        </p:txBody>
      </p:sp>
      <p:sp>
        <p:nvSpPr>
          <p:cNvPr id="5" name="Footer Placeholder 4">
            <a:extLst>
              <a:ext uri="{FF2B5EF4-FFF2-40B4-BE49-F238E27FC236}">
                <a16:creationId xmlns:a16="http://schemas.microsoft.com/office/drawing/2014/main" id="{33035952-D24D-4C23-912E-9FEA9C7CFDD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6088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shipping EXW/FOB (Freight Collect… you are truly in a vulnerable position.. You are truly at the mercy of a 3</a:t>
            </a:r>
            <a:r>
              <a:rPr lang="en-US" baseline="30000" dirty="0"/>
              <a:t>rd</a:t>
            </a:r>
            <a:r>
              <a:rPr lang="en-US" dirty="0"/>
              <a:t> party for that 1 essential document, right? I cant tell you how ma</a:t>
            </a:r>
          </a:p>
          <a:p>
            <a:endParaRPr lang="en-US" dirty="0"/>
          </a:p>
          <a:p>
            <a:pPr defTabSz="931774">
              <a:defRPr/>
            </a:pPr>
            <a:r>
              <a:rPr lang="en-US" i="1" dirty="0"/>
              <a:t>Fun Fact:  Do your buyers a favor, and break out the Freight, and Product. Don’t PAD the pricing – better for you on GL side and VAT for them. Another Win-Win!</a:t>
            </a:r>
          </a:p>
          <a:p>
            <a:r>
              <a:rPr lang="en-US" dirty="0" err="1"/>
              <a:t>ny</a:t>
            </a:r>
            <a:r>
              <a:rPr lang="en-US" dirty="0"/>
              <a:t> times I received an AWB 7 times? Where it was incorrect… well, as you know its delaying my payment.</a:t>
            </a:r>
          </a:p>
          <a:p>
            <a:endParaRPr lang="en-US" dirty="0"/>
          </a:p>
          <a:p>
            <a:r>
              <a:rPr lang="en-US" dirty="0"/>
              <a:t>TOLERANCE +/- 2%????</a:t>
            </a:r>
          </a:p>
          <a:p>
            <a:endParaRPr lang="en-US" dirty="0"/>
          </a:p>
        </p:txBody>
      </p:sp>
      <p:sp>
        <p:nvSpPr>
          <p:cNvPr id="4" name="Slide Number Placeholder 3"/>
          <p:cNvSpPr>
            <a:spLocks noGrp="1"/>
          </p:cNvSpPr>
          <p:nvPr>
            <p:ph type="sldNum" sz="quarter" idx="5"/>
          </p:nvPr>
        </p:nvSpPr>
        <p:spPr/>
        <p:txBody>
          <a:bodyPr/>
          <a:lstStyle/>
          <a:p>
            <a:fld id="{174515B7-3B22-427F-8690-08DD831D07EB}" type="slidenum">
              <a:rPr lang="en-US" smtClean="0"/>
              <a:t>11</a:t>
            </a:fld>
            <a:endParaRPr lang="en-US"/>
          </a:p>
        </p:txBody>
      </p:sp>
      <p:sp>
        <p:nvSpPr>
          <p:cNvPr id="5" name="Footer Placeholder 4">
            <a:extLst>
              <a:ext uri="{FF2B5EF4-FFF2-40B4-BE49-F238E27FC236}">
                <a16:creationId xmlns:a16="http://schemas.microsoft.com/office/drawing/2014/main" id="{0BFEFA63-269B-445B-99EF-122CFF5A0A4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4524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correct incoterm and avoid years of litigation</a:t>
            </a:r>
          </a:p>
          <a:p>
            <a:r>
              <a:rPr lang="en-US" dirty="0"/>
              <a:t>	</a:t>
            </a:r>
            <a:r>
              <a:rPr lang="en-US" dirty="0" err="1"/>
              <a:t>ie</a:t>
            </a:r>
            <a:r>
              <a:rPr lang="en-US" dirty="0"/>
              <a:t> FCA vs EXW- who is loading the gearbox? The Truck shows up with a forklift? Prob not, it’s truly </a:t>
            </a:r>
            <a:r>
              <a:rPr lang="en-US" dirty="0" err="1"/>
              <a:t>FCA___place</a:t>
            </a:r>
            <a:r>
              <a:rPr lang="en-US" dirty="0"/>
              <a:t> of pick up/loading</a:t>
            </a:r>
          </a:p>
          <a:p>
            <a:r>
              <a:rPr lang="en-US" dirty="0"/>
              <a:t>You always want to be in control</a:t>
            </a:r>
          </a:p>
          <a:p>
            <a:r>
              <a:rPr lang="en-US" dirty="0"/>
              <a:t>Some prices changes while still on the water – export collection – couldn’t redirect once arrives in the other country product was refused, sat, damaged</a:t>
            </a:r>
          </a:p>
          <a:p>
            <a:r>
              <a:rPr lang="en-US" dirty="0"/>
              <a:t>Be in control</a:t>
            </a:r>
          </a:p>
          <a:p>
            <a:r>
              <a:rPr lang="en-US" dirty="0"/>
              <a:t>Plus this party generates the 3</a:t>
            </a:r>
            <a:r>
              <a:rPr lang="en-US" baseline="30000" dirty="0"/>
              <a:t>rd</a:t>
            </a:r>
            <a:r>
              <a:rPr lang="en-US" dirty="0"/>
              <a:t> part doc on your behalf to present the bank for payment</a:t>
            </a:r>
          </a:p>
          <a:p>
            <a:endParaRPr lang="en-US" dirty="0"/>
          </a:p>
        </p:txBody>
      </p:sp>
      <p:sp>
        <p:nvSpPr>
          <p:cNvPr id="4" name="Slide Number Placeholder 3"/>
          <p:cNvSpPr>
            <a:spLocks noGrp="1"/>
          </p:cNvSpPr>
          <p:nvPr>
            <p:ph type="sldNum" sz="quarter" idx="5"/>
          </p:nvPr>
        </p:nvSpPr>
        <p:spPr/>
        <p:txBody>
          <a:bodyPr/>
          <a:lstStyle/>
          <a:p>
            <a:fld id="{174515B7-3B22-427F-8690-08DD831D07EB}" type="slidenum">
              <a:rPr lang="en-US" smtClean="0"/>
              <a:t>12</a:t>
            </a:fld>
            <a:endParaRPr lang="en-US"/>
          </a:p>
        </p:txBody>
      </p:sp>
      <p:sp>
        <p:nvSpPr>
          <p:cNvPr id="5" name="Footer Placeholder 4">
            <a:extLst>
              <a:ext uri="{FF2B5EF4-FFF2-40B4-BE49-F238E27FC236}">
                <a16:creationId xmlns:a16="http://schemas.microsoft.com/office/drawing/2014/main" id="{47FDA45E-6AA4-46B5-8550-EAAC883F6FD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3367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 your DSO – Days Sales outstanding</a:t>
            </a:r>
          </a:p>
          <a:p>
            <a:r>
              <a:rPr lang="en-US" dirty="0"/>
              <a:t>$10MM in A/R</a:t>
            </a:r>
          </a:p>
          <a:p>
            <a:r>
              <a:rPr lang="en-US" dirty="0"/>
              <a:t>Current A/R 60 days</a:t>
            </a:r>
          </a:p>
          <a:p>
            <a:r>
              <a:rPr lang="en-US" dirty="0"/>
              <a:t>Reduce to (within) 10</a:t>
            </a:r>
          </a:p>
          <a:p>
            <a:r>
              <a:rPr lang="en-US" dirty="0"/>
              <a:t>Bham! Almost a $48K in add’l w/c annually</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14</a:t>
            </a:fld>
            <a:endParaRPr lang="en-US"/>
          </a:p>
        </p:txBody>
      </p:sp>
    </p:spTree>
    <p:extLst>
      <p:ext uri="{BB962C8B-B14F-4D97-AF65-F5344CB8AC3E}">
        <p14:creationId xmlns:p14="http://schemas.microsoft.com/office/powerpoint/2010/main" val="160858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Guess what? </a:t>
            </a:r>
            <a:r>
              <a:rPr lang="en-US" dirty="0" err="1"/>
              <a:t>eUCP</a:t>
            </a:r>
            <a:r>
              <a:rPr lang="en-US" dirty="0"/>
              <a:t> – established 2006 NO ONE is issuing per </a:t>
            </a:r>
            <a:r>
              <a:rPr lang="en-US" dirty="0" err="1"/>
              <a:t>eUCP</a:t>
            </a:r>
            <a:r>
              <a:rPr lang="en-US" dirty="0"/>
              <a:t>. Think about how much easier this process could be? Submit docs electronically we all have the technology, but the Issuing Bank need to issue per </a:t>
            </a:r>
            <a:r>
              <a:rPr lang="en-US" dirty="0" err="1"/>
              <a:t>eUCP</a:t>
            </a:r>
            <a:r>
              <a:rPr lang="en-US" dirty="0"/>
              <a:t>, just learned </a:t>
            </a:r>
            <a:r>
              <a:rPr lang="en-US" dirty="0" err="1"/>
              <a:t>eUCP</a:t>
            </a:r>
            <a:r>
              <a:rPr lang="en-US" dirty="0"/>
              <a:t> approved by the banking Committee </a:t>
            </a:r>
          </a:p>
          <a:p>
            <a:r>
              <a:rPr lang="en-US" b="1" dirty="0" err="1"/>
              <a:t>eUCP</a:t>
            </a:r>
            <a:r>
              <a:rPr lang="en-US" dirty="0"/>
              <a:t>. The Uniform Customs and Practice for Documentary Credits (Supplement for Electronic Presentation) is a supplement to the International Chamber of Commerce´s Uniform Customs and Practice for Documentary Credits to accommodate presentation of documents and records alone or in combination with paper documents</a:t>
            </a:r>
          </a:p>
          <a:p>
            <a:r>
              <a:rPr lang="en-US" dirty="0" err="1"/>
              <a:t>eUCP</a:t>
            </a:r>
            <a:r>
              <a:rPr lang="en-US" dirty="0"/>
              <a:t> and </a:t>
            </a:r>
            <a:r>
              <a:rPr lang="en-US" dirty="0" err="1"/>
              <a:t>eURC</a:t>
            </a:r>
            <a:r>
              <a:rPr lang="en-US" dirty="0"/>
              <a:t> Approved to go into effect </a:t>
            </a:r>
            <a:r>
              <a:rPr lang="en-US" b="1" dirty="0"/>
              <a:t>Summer 2019</a:t>
            </a:r>
            <a:r>
              <a:rPr lang="en-US" dirty="0"/>
              <a:t> on DCW (Doc Credit World) News | Institute of International Banking Law &amp; Practice The International Chamber of Commerce (ICC) has confirmed that revised </a:t>
            </a:r>
            <a:r>
              <a:rPr lang="en-US" dirty="0" err="1"/>
              <a:t>eUCP</a:t>
            </a:r>
            <a:r>
              <a:rPr lang="en-US" dirty="0"/>
              <a:t> and </a:t>
            </a:r>
            <a:r>
              <a:rPr lang="en-US" dirty="0" err="1"/>
              <a:t>eURC</a:t>
            </a:r>
            <a:r>
              <a:rPr lang="en-US" dirty="0"/>
              <a:t> are approved and will go into effect </a:t>
            </a:r>
            <a:r>
              <a:rPr lang="en-US" b="1" dirty="0"/>
              <a:t>1 July 2019</a:t>
            </a:r>
            <a:r>
              <a:rPr lang="en-US" dirty="0"/>
              <a:t>.</a:t>
            </a:r>
          </a:p>
          <a:p>
            <a:pPr defTabSz="931774">
              <a:defRPr/>
            </a:pPr>
            <a:r>
              <a:rPr lang="en-US" dirty="0"/>
              <a:t>*********Instructions vs. Guidelines / Requirements</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15</a:t>
            </a:fld>
            <a:endParaRPr lang="en-US"/>
          </a:p>
        </p:txBody>
      </p:sp>
      <p:sp>
        <p:nvSpPr>
          <p:cNvPr id="5" name="Footer Placeholder 4">
            <a:extLst>
              <a:ext uri="{FF2B5EF4-FFF2-40B4-BE49-F238E27FC236}">
                <a16:creationId xmlns:a16="http://schemas.microsoft.com/office/drawing/2014/main" id="{45F471C2-5181-462A-B1C2-6984631D063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5363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solidFill>
                  <a:srgbClr val="FF0000"/>
                </a:solidFill>
              </a:rPr>
              <a:t>LC issued – 1 year in advance if customer product/machinery/equipment/project?</a:t>
            </a:r>
          </a:p>
          <a:p>
            <a:pPr defTabSz="931774">
              <a:defRPr/>
            </a:pPr>
            <a:r>
              <a:rPr lang="en-US" i="1" dirty="0">
                <a:solidFill>
                  <a:srgbClr val="FF0000"/>
                </a:solidFill>
              </a:rPr>
              <a:t>Or at the time of PO?</a:t>
            </a:r>
          </a:p>
          <a:p>
            <a:pPr defTabSz="931774">
              <a:defRPr/>
            </a:pPr>
            <a:endParaRPr lang="en-US" i="1" dirty="0">
              <a:solidFill>
                <a:srgbClr val="FF0000"/>
              </a:solidFill>
            </a:endParaRPr>
          </a:p>
          <a:p>
            <a:pPr defTabSz="931774">
              <a:defRPr/>
            </a:pPr>
            <a:r>
              <a:rPr lang="en-US" i="1" dirty="0">
                <a:solidFill>
                  <a:srgbClr val="FF0000"/>
                </a:solidFill>
              </a:rPr>
              <a:t>Beneficiary: Note: Make sure this is EXACTLY as it appears on your Invoice/Packing List (paste here</a:t>
            </a:r>
            <a:r>
              <a:rPr lang="en-US" i="1" dirty="0"/>
              <a:t>)</a:t>
            </a:r>
          </a:p>
          <a:p>
            <a:endParaRPr lang="en-US" dirty="0"/>
          </a:p>
          <a:p>
            <a:pPr defTabSz="931774">
              <a:defRPr/>
            </a:pPr>
            <a:r>
              <a:rPr lang="en-US" dirty="0"/>
              <a:t>Applicant: </a:t>
            </a:r>
            <a:r>
              <a:rPr lang="en-US" i="1" dirty="0">
                <a:solidFill>
                  <a:srgbClr val="FF0000"/>
                </a:solidFill>
              </a:rPr>
              <a:t>Note: Do not reference phone, fax and PO Box </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16</a:t>
            </a:fld>
            <a:endParaRPr lang="en-US"/>
          </a:p>
        </p:txBody>
      </p:sp>
      <p:sp>
        <p:nvSpPr>
          <p:cNvPr id="5" name="Footer Placeholder 4">
            <a:extLst>
              <a:ext uri="{FF2B5EF4-FFF2-40B4-BE49-F238E27FC236}">
                <a16:creationId xmlns:a16="http://schemas.microsoft.com/office/drawing/2014/main" id="{425C2FCE-59DC-4421-9490-733C095CC83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0530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product description – </a:t>
            </a:r>
          </a:p>
          <a:p>
            <a:r>
              <a:rPr lang="en-US" dirty="0"/>
              <a:t>Walnuts, Almonds, Wine, Rice, Tomatoes </a:t>
            </a:r>
          </a:p>
          <a:p>
            <a:r>
              <a:rPr lang="en-US" dirty="0"/>
              <a:t>Inverter Drives, Servo and Motion Control, and Robotics Automation Systems</a:t>
            </a:r>
          </a:p>
          <a:p>
            <a:r>
              <a:rPr lang="en-US" dirty="0"/>
              <a:t>Specialized </a:t>
            </a:r>
          </a:p>
          <a:p>
            <a:r>
              <a:rPr lang="en-US" dirty="0"/>
              <a:t>Pumps, Valves, Fabrics / Fabric Technology – Fleece micro fleece, power grid, fire retardance, </a:t>
            </a:r>
            <a:r>
              <a:rPr lang="en-US" dirty="0" err="1"/>
              <a:t>powershield</a:t>
            </a:r>
            <a:r>
              <a:rPr lang="en-US" dirty="0"/>
              <a:t>,  </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17</a:t>
            </a:fld>
            <a:endParaRPr lang="en-US"/>
          </a:p>
        </p:txBody>
      </p:sp>
      <p:sp>
        <p:nvSpPr>
          <p:cNvPr id="5" name="Footer Placeholder 4">
            <a:extLst>
              <a:ext uri="{FF2B5EF4-FFF2-40B4-BE49-F238E27FC236}">
                <a16:creationId xmlns:a16="http://schemas.microsoft.com/office/drawing/2014/main" id="{D6B1590B-ED04-4333-8DBB-B5F677FE1AB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00863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Tolerance --- +/_  I like to use to cover freight cost…</a:t>
            </a:r>
          </a:p>
          <a:p>
            <a:r>
              <a:rPr lang="en-US" dirty="0"/>
              <a:t>If Freight Collect- remember it’s place of Pick up (vs destination) </a:t>
            </a:r>
          </a:p>
          <a:p>
            <a:r>
              <a:rPr lang="en-US" dirty="0"/>
              <a:t>Another reason why you want to contract carriage (Freight Prepaid)</a:t>
            </a:r>
          </a:p>
          <a:p>
            <a:r>
              <a:rPr lang="en-US" dirty="0"/>
              <a:t>We never want our goods to transship but difficult to avoid, as it opens us up to fraud/damage and that’s why you want that logistics provider working for YOU</a:t>
            </a:r>
          </a:p>
          <a:p>
            <a:r>
              <a:rPr lang="en-US" dirty="0"/>
              <a:t>#13 ONLY reference your INCOTERMS</a:t>
            </a:r>
          </a:p>
        </p:txBody>
      </p:sp>
      <p:sp>
        <p:nvSpPr>
          <p:cNvPr id="4" name="Slide Number Placeholder 3"/>
          <p:cNvSpPr>
            <a:spLocks noGrp="1"/>
          </p:cNvSpPr>
          <p:nvPr>
            <p:ph type="sldNum" sz="quarter" idx="5"/>
          </p:nvPr>
        </p:nvSpPr>
        <p:spPr/>
        <p:txBody>
          <a:bodyPr/>
          <a:lstStyle/>
          <a:p>
            <a:fld id="{4954180D-F5E4-45E7-9CD6-3DC8DCAC2FF7}" type="slidenum">
              <a:rPr lang="en-US" smtClean="0"/>
              <a:t>18</a:t>
            </a:fld>
            <a:endParaRPr lang="en-US"/>
          </a:p>
        </p:txBody>
      </p:sp>
      <p:sp>
        <p:nvSpPr>
          <p:cNvPr id="5" name="Footer Placeholder 4">
            <a:extLst>
              <a:ext uri="{FF2B5EF4-FFF2-40B4-BE49-F238E27FC236}">
                <a16:creationId xmlns:a16="http://schemas.microsoft.com/office/drawing/2014/main" id="{07FBF92E-3A8D-48D6-95E3-C0F5F6A4C28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71388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I made a shipment Bahrain $400K and the LC was paid in 4 days and all charges paid by the buyer, because this is how our Instructions read</a:t>
            </a:r>
          </a:p>
          <a:p>
            <a:r>
              <a:rPr lang="en-US" dirty="0"/>
              <a:t>#19 USA </a:t>
            </a:r>
            <a:r>
              <a:rPr lang="en-US" dirty="0" err="1"/>
              <a:t>Origina</a:t>
            </a:r>
            <a:r>
              <a:rPr lang="en-US" dirty="0"/>
              <a:t> – no need to create a Certif of Origin – you are already letting them know</a:t>
            </a:r>
          </a:p>
          <a:p>
            <a:r>
              <a:rPr lang="en-US" dirty="0"/>
              <a:t>Remember your buyer is filling out an IMPORT LC Application</a:t>
            </a:r>
          </a:p>
          <a:p>
            <a:r>
              <a:rPr lang="en-US" dirty="0"/>
              <a:t>They are just checking off boxes, which will cause you more work.</a:t>
            </a:r>
          </a:p>
        </p:txBody>
      </p:sp>
      <p:sp>
        <p:nvSpPr>
          <p:cNvPr id="4" name="Slide Number Placeholder 3"/>
          <p:cNvSpPr>
            <a:spLocks noGrp="1"/>
          </p:cNvSpPr>
          <p:nvPr>
            <p:ph type="sldNum" sz="quarter" idx="5"/>
          </p:nvPr>
        </p:nvSpPr>
        <p:spPr/>
        <p:txBody>
          <a:bodyPr/>
          <a:lstStyle/>
          <a:p>
            <a:fld id="{4954180D-F5E4-45E7-9CD6-3DC8DCAC2FF7}" type="slidenum">
              <a:rPr lang="en-US" smtClean="0"/>
              <a:t>19</a:t>
            </a:fld>
            <a:endParaRPr lang="en-US"/>
          </a:p>
        </p:txBody>
      </p:sp>
      <p:sp>
        <p:nvSpPr>
          <p:cNvPr id="5" name="Footer Placeholder 4">
            <a:extLst>
              <a:ext uri="{FF2B5EF4-FFF2-40B4-BE49-F238E27FC236}">
                <a16:creationId xmlns:a16="http://schemas.microsoft.com/office/drawing/2014/main" id="{531BF5BB-97DC-40DF-9554-37643BFEC5D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64881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DON’T be afraid to keep this at a minimum, let them know… “</a:t>
            </a:r>
            <a:r>
              <a:rPr lang="en-US" i="1" dirty="0"/>
              <a:t>We love doing docs all day everyday” </a:t>
            </a:r>
            <a:r>
              <a:rPr lang="en-US" dirty="0"/>
              <a:t>as the logistic/acct/credit/</a:t>
            </a:r>
            <a:r>
              <a:rPr lang="en-US" dirty="0" err="1"/>
              <a:t>cust</a:t>
            </a:r>
            <a:r>
              <a:rPr lang="en-US" dirty="0"/>
              <a:t> services-whoever prepares the docs is </a:t>
            </a:r>
            <a:r>
              <a:rPr lang="en-US" i="1" dirty="0">
                <a:solidFill>
                  <a:srgbClr val="FF0000"/>
                </a:solidFill>
              </a:rPr>
              <a:t>shaking their heads</a:t>
            </a:r>
            <a:r>
              <a:rPr lang="en-US" dirty="0"/>
              <a:t>, but we can say this because you will provide all the other docs “inspection, </a:t>
            </a:r>
            <a:r>
              <a:rPr lang="en-US" dirty="0" err="1"/>
              <a:t>phyto</a:t>
            </a:r>
            <a:r>
              <a:rPr lang="en-US" dirty="0"/>
              <a:t> cert., analysis report, Certif Origin” </a:t>
            </a:r>
            <a:r>
              <a:rPr lang="en-US" b="1" dirty="0">
                <a:solidFill>
                  <a:srgbClr val="FF0000"/>
                </a:solidFill>
              </a:rPr>
              <a:t>OUTSIDE THE LC</a:t>
            </a:r>
          </a:p>
          <a:p>
            <a:endParaRPr lang="en-US" dirty="0"/>
          </a:p>
          <a:p>
            <a:r>
              <a:rPr lang="en-US" dirty="0"/>
              <a:t>Keep quantity- simple, don’t volunteer more docs</a:t>
            </a:r>
          </a:p>
          <a:p>
            <a:endParaRPr lang="en-US" dirty="0"/>
          </a:p>
          <a:p>
            <a:r>
              <a:rPr lang="en-US" dirty="0"/>
              <a:t>Remember that one area in the LC – maybe add’l conditions where the Issuing bank asks for add’l copies otherwise they will charge $10?? Well your customer/buyer doesn’t even know they inserted this into the LC, embarrassing when Bene asked it be removed.</a:t>
            </a:r>
          </a:p>
          <a:p>
            <a:endParaRPr lang="en-US" dirty="0"/>
          </a:p>
          <a:p>
            <a:r>
              <a:rPr lang="en-US" dirty="0"/>
              <a:t>Req. Docs – Help me – help You,,, this is where you now have LEVERAGE</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20</a:t>
            </a:fld>
            <a:endParaRPr lang="en-US"/>
          </a:p>
        </p:txBody>
      </p:sp>
      <p:sp>
        <p:nvSpPr>
          <p:cNvPr id="5" name="Footer Placeholder 4">
            <a:extLst>
              <a:ext uri="{FF2B5EF4-FFF2-40B4-BE49-F238E27FC236}">
                <a16:creationId xmlns:a16="http://schemas.microsoft.com/office/drawing/2014/main" id="{D9FAC264-3720-4AE0-9148-0C2ED600CF3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9882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Arial" panose="020B0604020202020204" pitchFamily="34" charset="0"/>
              </a:rPr>
              <a:t>I hope this class with save you $, </a:t>
            </a:r>
          </a:p>
          <a:p>
            <a:r>
              <a:rPr lang="en-US" dirty="0">
                <a:solidFill>
                  <a:schemeClr val="bg1"/>
                </a:solidFill>
                <a:latin typeface="Arial" panose="020B0604020202020204" pitchFamily="34" charset="0"/>
              </a:rPr>
              <a:t>take back the control – know that you have all the leverage now</a:t>
            </a:r>
          </a:p>
          <a:p>
            <a:r>
              <a:rPr lang="en-US" dirty="0">
                <a:solidFill>
                  <a:schemeClr val="bg1"/>
                </a:solidFill>
                <a:latin typeface="Arial" panose="020B0604020202020204" pitchFamily="34" charset="0"/>
              </a:rPr>
              <a:t>Get you paid early</a:t>
            </a:r>
          </a:p>
          <a:p>
            <a:r>
              <a:rPr lang="en-US" dirty="0">
                <a:solidFill>
                  <a:schemeClr val="bg1"/>
                </a:solidFill>
                <a:latin typeface="Arial" panose="020B0604020202020204" pitchFamily="34" charset="0"/>
              </a:rPr>
              <a:t>and grow your int’l sales securely!</a:t>
            </a:r>
          </a:p>
          <a:p>
            <a:r>
              <a:rPr lang="en-US" dirty="0">
                <a:solidFill>
                  <a:schemeClr val="bg1"/>
                </a:solidFill>
                <a:latin typeface="Arial" panose="020B0604020202020204" pitchFamily="34" charset="0"/>
              </a:rPr>
              <a:t>No need to reinvent the wheel allow us to help fine tune your export LC process. </a:t>
            </a:r>
          </a:p>
          <a:p>
            <a:r>
              <a:rPr lang="en-US" dirty="0">
                <a:solidFill>
                  <a:schemeClr val="bg1"/>
                </a:solidFill>
                <a:latin typeface="Arial" panose="020B0604020202020204" pitchFamily="34" charset="0"/>
              </a:rPr>
              <a:t>That you will embrace the LCs…</a:t>
            </a:r>
          </a:p>
          <a:p>
            <a:pPr defTabSz="931774">
              <a:defRPr/>
            </a:pPr>
            <a:r>
              <a:rPr lang="en-US" dirty="0">
                <a:solidFill>
                  <a:schemeClr val="bg1"/>
                </a:solidFill>
                <a:latin typeface="Arial" panose="020B0604020202020204" pitchFamily="34" charset="0"/>
              </a:rPr>
              <a:t> 	Take the intimidation factor out of LC</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2</a:t>
            </a:fld>
            <a:endParaRPr lang="en-US"/>
          </a:p>
        </p:txBody>
      </p:sp>
      <p:sp>
        <p:nvSpPr>
          <p:cNvPr id="5" name="Footer Placeholder 4">
            <a:extLst>
              <a:ext uri="{FF2B5EF4-FFF2-40B4-BE49-F238E27FC236}">
                <a16:creationId xmlns:a16="http://schemas.microsoft.com/office/drawing/2014/main" id="{B3FF2CFF-8E8F-4F66-93C3-B0A06A2FFA8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32989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Note----------- Your LC Instructions are SO GOOD that you do not want a DRAFT before it’s open.. </a:t>
            </a:r>
          </a:p>
          <a:p>
            <a:r>
              <a:rPr lang="en-US" b="1" dirty="0">
                <a:solidFill>
                  <a:schemeClr val="tx1"/>
                </a:solidFill>
              </a:rPr>
              <a:t>The reason? It causes delays, PLUS could be completely different from actual SWIFT message.. I.e. DRAFT will not ref reimbursing bank, Drawee, etc… That is what the issuing bank add to the Application that isn’t referenced. ------I know some people cringe at this.. But could cause add’l week delay </a:t>
            </a:r>
          </a:p>
          <a:p>
            <a:r>
              <a:rPr lang="en-US" b="1" dirty="0">
                <a:solidFill>
                  <a:schemeClr val="tx1"/>
                </a:solidFill>
              </a:rPr>
              <a:t>Receive the draft – audit it</a:t>
            </a:r>
          </a:p>
          <a:p>
            <a:r>
              <a:rPr lang="en-US" b="1" dirty="0">
                <a:solidFill>
                  <a:schemeClr val="tx1"/>
                </a:solidFill>
              </a:rPr>
              <a:t>LC Issued – audit it</a:t>
            </a:r>
          </a:p>
          <a:p>
            <a:r>
              <a:rPr lang="en-US" b="1" dirty="0">
                <a:solidFill>
                  <a:schemeClr val="tx1"/>
                </a:solidFill>
              </a:rPr>
              <a:t>Amend it</a:t>
            </a:r>
          </a:p>
          <a:p>
            <a:r>
              <a:rPr lang="en-US" b="1" dirty="0">
                <a:solidFill>
                  <a:schemeClr val="tx1"/>
                </a:solidFill>
              </a:rPr>
              <a:t>Whereas if they issued, could have received all amendments 1</a:t>
            </a:r>
            <a:r>
              <a:rPr lang="en-US" b="1" baseline="30000" dirty="0">
                <a:solidFill>
                  <a:schemeClr val="tx1"/>
                </a:solidFill>
              </a:rPr>
              <a:t>st</a:t>
            </a:r>
            <a:r>
              <a:rPr lang="en-US" b="1" dirty="0">
                <a:solidFill>
                  <a:schemeClr val="tx1"/>
                </a:solidFill>
              </a:rPr>
              <a:t> time</a:t>
            </a:r>
          </a:p>
          <a:p>
            <a:pPr defTabSz="931774">
              <a:defRPr/>
            </a:pPr>
            <a:r>
              <a:rPr lang="en-US" b="1" dirty="0">
                <a:solidFill>
                  <a:schemeClr val="tx1"/>
                </a:solidFill>
              </a:rPr>
              <a:t>TRUST THESE</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21</a:t>
            </a:fld>
            <a:endParaRPr lang="en-US"/>
          </a:p>
        </p:txBody>
      </p:sp>
      <p:sp>
        <p:nvSpPr>
          <p:cNvPr id="5" name="Footer Placeholder 4">
            <a:extLst>
              <a:ext uri="{FF2B5EF4-FFF2-40B4-BE49-F238E27FC236}">
                <a16:creationId xmlns:a16="http://schemas.microsoft.com/office/drawing/2014/main" id="{D706BCAE-30D6-4519-8519-EE6EDD40220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2785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Additional Conditions…..   What else do we have to do in order to get paid?</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22</a:t>
            </a:fld>
            <a:endParaRPr lang="en-US"/>
          </a:p>
        </p:txBody>
      </p:sp>
      <p:sp>
        <p:nvSpPr>
          <p:cNvPr id="5" name="Footer Placeholder 4">
            <a:extLst>
              <a:ext uri="{FF2B5EF4-FFF2-40B4-BE49-F238E27FC236}">
                <a16:creationId xmlns:a16="http://schemas.microsoft.com/office/drawing/2014/main" id="{D7CBC64C-BB9A-4125-A67B-ED3BB7E4CA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42111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I look at on any LC is 53A or 53D (as 20 year practitioner)</a:t>
            </a:r>
          </a:p>
          <a:p>
            <a:r>
              <a:rPr lang="en-US" dirty="0"/>
              <a:t>Show me the $$$</a:t>
            </a:r>
          </a:p>
          <a:p>
            <a:r>
              <a:rPr lang="en-US" dirty="0"/>
              <a:t>This is telling you who is paying YOU</a:t>
            </a:r>
          </a:p>
          <a:p>
            <a:r>
              <a:rPr lang="en-US" dirty="0"/>
              <a:t>If I don’t see it I start my Amendment List and start from the top</a:t>
            </a:r>
          </a:p>
          <a:p>
            <a:r>
              <a:rPr lang="en-US" dirty="0"/>
              <a:t>If you don’t see 53A or 53D – then it means its payable through the Issuing Bank</a:t>
            </a:r>
          </a:p>
          <a:p>
            <a:r>
              <a:rPr lang="en-US" dirty="0"/>
              <a:t>Who does the Issuing Bank work for?</a:t>
            </a:r>
          </a:p>
          <a:p>
            <a:r>
              <a:rPr lang="en-US" dirty="0"/>
              <a:t>If payable through your bank or major bank in the US, better control of the funds. When they examine docs and they are clean they look to see who is the “paying bank/Reimbursing “ if its them they “get” to pay you</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23</a:t>
            </a:fld>
            <a:endParaRPr lang="en-US"/>
          </a:p>
        </p:txBody>
      </p:sp>
      <p:sp>
        <p:nvSpPr>
          <p:cNvPr id="5" name="Footer Placeholder 4">
            <a:extLst>
              <a:ext uri="{FF2B5EF4-FFF2-40B4-BE49-F238E27FC236}">
                <a16:creationId xmlns:a16="http://schemas.microsoft.com/office/drawing/2014/main" id="{F845B3EF-AF9E-4B84-8012-F593F0A8206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13674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via email</a:t>
            </a:r>
          </a:p>
          <a:p>
            <a:r>
              <a:rPr lang="en-US" dirty="0"/>
              <a:t>Remember you have all the leverage especially if a usance LC</a:t>
            </a:r>
          </a:p>
          <a:p>
            <a:r>
              <a:rPr lang="en-US" dirty="0"/>
              <a:t>Do not release the shipment until Amendment received</a:t>
            </a:r>
          </a:p>
          <a:p>
            <a:r>
              <a:rPr lang="en-US" dirty="0"/>
              <a:t>Always ask for Amendments</a:t>
            </a:r>
          </a:p>
          <a:p>
            <a:r>
              <a:rPr lang="en-US" dirty="0"/>
              <a:t>Sent via SWIFT – instantaneous</a:t>
            </a:r>
          </a:p>
          <a:p>
            <a:r>
              <a:rPr lang="en-US" dirty="0"/>
              <a:t>This is how you prevent discreps</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24</a:t>
            </a:fld>
            <a:endParaRPr lang="en-US"/>
          </a:p>
        </p:txBody>
      </p:sp>
      <p:sp>
        <p:nvSpPr>
          <p:cNvPr id="5" name="Footer Placeholder 4">
            <a:extLst>
              <a:ext uri="{FF2B5EF4-FFF2-40B4-BE49-F238E27FC236}">
                <a16:creationId xmlns:a16="http://schemas.microsoft.com/office/drawing/2014/main" id="{6ED0ABA3-AFED-4354-931F-62F7638F7FB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85800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25</a:t>
            </a:fld>
            <a:endParaRPr lang="en-US"/>
          </a:p>
        </p:txBody>
      </p:sp>
    </p:spTree>
    <p:extLst>
      <p:ext uri="{BB962C8B-B14F-4D97-AF65-F5344CB8AC3E}">
        <p14:creationId xmlns:p14="http://schemas.microsoft.com/office/powerpoint/2010/main" val="729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Certifications and declarations</a:t>
            </a:r>
          </a:p>
          <a:p>
            <a:r>
              <a:rPr lang="en-US" dirty="0"/>
              <a:t>8) A certification, declaration or the like may either be a separate document or contained within another document as required by the credit. If the certification or declaration</a:t>
            </a:r>
          </a:p>
          <a:p>
            <a:r>
              <a:rPr lang="en-US" dirty="0"/>
              <a:t>appears in another document which is signed and dated, any certification or declaration appearing on that document does not require a separate signature or date if</a:t>
            </a:r>
          </a:p>
          <a:p>
            <a:r>
              <a:rPr lang="en-US" dirty="0"/>
              <a:t>the certification or declaration appears to have been given by the same entity that issued and signed the document.</a:t>
            </a:r>
          </a:p>
          <a:p>
            <a:r>
              <a:rPr lang="en-US" dirty="0"/>
              <a:t>NEVER </a:t>
            </a:r>
            <a:r>
              <a:rPr lang="en-US" dirty="0" err="1"/>
              <a:t>Never</a:t>
            </a:r>
            <a:r>
              <a:rPr lang="en-US" dirty="0"/>
              <a:t> </a:t>
            </a:r>
            <a:r>
              <a:rPr lang="en-US" dirty="0" err="1"/>
              <a:t>never</a:t>
            </a:r>
            <a:r>
              <a:rPr lang="en-US" dirty="0"/>
              <a:t> send Docs on Approval! Never!  It’s a big </a:t>
            </a:r>
            <a:r>
              <a:rPr lang="en-US" dirty="0">
                <a:solidFill>
                  <a:srgbClr val="FF0000"/>
                </a:solidFill>
              </a:rPr>
              <a:t>red flag </a:t>
            </a:r>
          </a:p>
          <a:p>
            <a:r>
              <a:rPr lang="en-US" dirty="0"/>
              <a:t>After all your hard work from Sales winning the business after years of trying</a:t>
            </a:r>
          </a:p>
          <a:p>
            <a:r>
              <a:rPr lang="en-US" dirty="0"/>
              <a:t>Financing establishing the LC process and Instructions</a:t>
            </a:r>
          </a:p>
          <a:p>
            <a:r>
              <a:rPr lang="en-US" dirty="0"/>
              <a:t>100% secured to immediately UNSECURED</a:t>
            </a:r>
          </a:p>
          <a:p>
            <a:r>
              <a:rPr lang="en-US" dirty="0"/>
              <a:t>Its basically Open Acct! and It’s up to your buyer to approve (pay) the docs</a:t>
            </a:r>
          </a:p>
          <a:p>
            <a:r>
              <a:rPr lang="en-US" dirty="0"/>
              <a:t>UNLESS you have leverage an can hold that next shipment???</a:t>
            </a:r>
          </a:p>
          <a:p>
            <a:r>
              <a:rPr lang="en-US" dirty="0"/>
              <a:t>Correct docs IMMEDIATELY Express mail back to Exim/Nego Bank</a:t>
            </a:r>
          </a:p>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26</a:t>
            </a:fld>
            <a:endParaRPr lang="en-US"/>
          </a:p>
        </p:txBody>
      </p:sp>
      <p:sp>
        <p:nvSpPr>
          <p:cNvPr id="5" name="Footer Placeholder 4">
            <a:extLst>
              <a:ext uri="{FF2B5EF4-FFF2-40B4-BE49-F238E27FC236}">
                <a16:creationId xmlns:a16="http://schemas.microsoft.com/office/drawing/2014/main" id="{1E59E873-351E-45B7-8A07-16A0CED43B8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3889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27</a:t>
            </a:fld>
            <a:endParaRPr lang="en-US"/>
          </a:p>
        </p:txBody>
      </p:sp>
    </p:spTree>
    <p:extLst>
      <p:ext uri="{BB962C8B-B14F-4D97-AF65-F5344CB8AC3E}">
        <p14:creationId xmlns:p14="http://schemas.microsoft.com/office/powerpoint/2010/main" val="1084536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28</a:t>
            </a:fld>
            <a:endParaRPr lang="en-US"/>
          </a:p>
        </p:txBody>
      </p:sp>
    </p:spTree>
    <p:extLst>
      <p:ext uri="{BB962C8B-B14F-4D97-AF65-F5344CB8AC3E}">
        <p14:creationId xmlns:p14="http://schemas.microsoft.com/office/powerpoint/2010/main" val="797270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29</a:t>
            </a:fld>
            <a:endParaRPr lang="en-US"/>
          </a:p>
        </p:txBody>
      </p:sp>
    </p:spTree>
    <p:extLst>
      <p:ext uri="{BB962C8B-B14F-4D97-AF65-F5344CB8AC3E}">
        <p14:creationId xmlns:p14="http://schemas.microsoft.com/office/powerpoint/2010/main" val="2162634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30</a:t>
            </a:fld>
            <a:endParaRPr lang="en-US"/>
          </a:p>
        </p:txBody>
      </p:sp>
      <p:sp>
        <p:nvSpPr>
          <p:cNvPr id="5" name="Footer Placeholder 4">
            <a:extLst>
              <a:ext uri="{FF2B5EF4-FFF2-40B4-BE49-F238E27FC236}">
                <a16:creationId xmlns:a16="http://schemas.microsoft.com/office/drawing/2014/main" id="{CB5AF7F1-A7AE-450A-B757-1515B076A6A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7933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3</a:t>
            </a:fld>
            <a:endParaRPr lang="en-US"/>
          </a:p>
        </p:txBody>
      </p:sp>
      <p:sp>
        <p:nvSpPr>
          <p:cNvPr id="5" name="Footer Placeholder 4">
            <a:extLst>
              <a:ext uri="{FF2B5EF4-FFF2-40B4-BE49-F238E27FC236}">
                <a16:creationId xmlns:a16="http://schemas.microsoft.com/office/drawing/2014/main" id="{22CEC4D0-2FA0-49A1-9A14-569C3DF97D8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39957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31</a:t>
            </a:fld>
            <a:endParaRPr lang="en-US"/>
          </a:p>
        </p:txBody>
      </p:sp>
      <p:sp>
        <p:nvSpPr>
          <p:cNvPr id="5" name="Footer Placeholder 4">
            <a:extLst>
              <a:ext uri="{FF2B5EF4-FFF2-40B4-BE49-F238E27FC236}">
                <a16:creationId xmlns:a16="http://schemas.microsoft.com/office/drawing/2014/main" id="{3CBB4940-4F3D-415E-9368-43AC2810B64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88910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32</a:t>
            </a:fld>
            <a:endParaRPr lang="en-US"/>
          </a:p>
        </p:txBody>
      </p:sp>
    </p:spTree>
    <p:extLst>
      <p:ext uri="{BB962C8B-B14F-4D97-AF65-F5344CB8AC3E}">
        <p14:creationId xmlns:p14="http://schemas.microsoft.com/office/powerpoint/2010/main" val="49757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4</a:t>
            </a:fld>
            <a:endParaRPr lang="en-US"/>
          </a:p>
        </p:txBody>
      </p:sp>
      <p:sp>
        <p:nvSpPr>
          <p:cNvPr id="5" name="Footer Placeholder 4">
            <a:extLst>
              <a:ext uri="{FF2B5EF4-FFF2-40B4-BE49-F238E27FC236}">
                <a16:creationId xmlns:a16="http://schemas.microsoft.com/office/drawing/2014/main" id="{22CEC4D0-2FA0-49A1-9A14-569C3DF97D8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3995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5</a:t>
            </a:fld>
            <a:endParaRPr lang="en-US"/>
          </a:p>
        </p:txBody>
      </p:sp>
    </p:spTree>
    <p:extLst>
      <p:ext uri="{BB962C8B-B14F-4D97-AF65-F5344CB8AC3E}">
        <p14:creationId xmlns:p14="http://schemas.microsoft.com/office/powerpoint/2010/main" val="1035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6</a:t>
            </a:fld>
            <a:endParaRPr lang="en-US"/>
          </a:p>
        </p:txBody>
      </p:sp>
    </p:spTree>
    <p:extLst>
      <p:ext uri="{BB962C8B-B14F-4D97-AF65-F5344CB8AC3E}">
        <p14:creationId xmlns:p14="http://schemas.microsoft.com/office/powerpoint/2010/main" val="323415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Steps : LC Instructions</a:t>
            </a:r>
          </a:p>
          <a:p>
            <a:pPr lvl="1"/>
            <a:r>
              <a:rPr lang="en-US" dirty="0"/>
              <a:t>LC Issued</a:t>
            </a:r>
          </a:p>
          <a:p>
            <a:pPr lvl="1"/>
            <a:r>
              <a:rPr lang="en-US" dirty="0"/>
              <a:t>Advised, Audit</a:t>
            </a:r>
          </a:p>
          <a:p>
            <a:pPr lvl="1"/>
            <a:r>
              <a:rPr lang="en-US" dirty="0"/>
              <a:t>Make Shipment</a:t>
            </a:r>
          </a:p>
          <a:p>
            <a:pPr lvl="1"/>
            <a:r>
              <a:rPr lang="en-US" dirty="0"/>
              <a:t>Submit Docs – sooner the better</a:t>
            </a:r>
          </a:p>
          <a:p>
            <a:pPr lvl="2"/>
            <a:r>
              <a:rPr lang="en-US" i="1" dirty="0"/>
              <a:t>Cover Letter</a:t>
            </a:r>
            <a:endParaRPr lang="en-US" dirty="0"/>
          </a:p>
          <a:p>
            <a:pPr lvl="2"/>
            <a:r>
              <a:rPr lang="en-US" i="1" dirty="0"/>
              <a:t>Draft</a:t>
            </a:r>
            <a:endParaRPr lang="en-US" dirty="0"/>
          </a:p>
          <a:p>
            <a:pPr lvl="2"/>
            <a:r>
              <a:rPr lang="en-US" i="1" dirty="0"/>
              <a:t>Invoice</a:t>
            </a:r>
            <a:endParaRPr lang="en-US" dirty="0"/>
          </a:p>
          <a:p>
            <a:pPr lvl="2"/>
            <a:r>
              <a:rPr lang="en-US" i="1" dirty="0"/>
              <a:t>Packing List</a:t>
            </a:r>
            <a:endParaRPr lang="en-US" dirty="0"/>
          </a:p>
          <a:p>
            <a:pPr lvl="2"/>
            <a:r>
              <a:rPr lang="en-US" i="1" dirty="0"/>
              <a:t>Proof of Shipment, BL, FCR???</a:t>
            </a:r>
            <a:endParaRPr lang="en-US" dirty="0"/>
          </a:p>
          <a:p>
            <a:pPr lvl="1"/>
            <a:r>
              <a:rPr lang="en-US" dirty="0"/>
              <a:t>Payment</a:t>
            </a:r>
          </a:p>
          <a:p>
            <a:pPr lvl="1"/>
            <a:r>
              <a:rPr lang="en-US" dirty="0"/>
              <a:t>This could all be done within 10 days turnover docs after release same day NEXT day, this is your DSO</a:t>
            </a:r>
          </a:p>
          <a:p>
            <a:endParaRPr lang="en-US" dirty="0"/>
          </a:p>
        </p:txBody>
      </p:sp>
      <p:sp>
        <p:nvSpPr>
          <p:cNvPr id="4" name="Slide Number Placeholder 3"/>
          <p:cNvSpPr>
            <a:spLocks noGrp="1"/>
          </p:cNvSpPr>
          <p:nvPr>
            <p:ph type="sldNum" sz="quarter" idx="5"/>
          </p:nvPr>
        </p:nvSpPr>
        <p:spPr/>
        <p:txBody>
          <a:bodyPr/>
          <a:lstStyle/>
          <a:p>
            <a:fld id="{174515B7-3B22-427F-8690-08DD831D07EB}" type="slidenum">
              <a:rPr lang="en-US" smtClean="0"/>
              <a:t>7</a:t>
            </a:fld>
            <a:endParaRPr lang="en-US"/>
          </a:p>
        </p:txBody>
      </p:sp>
      <p:sp>
        <p:nvSpPr>
          <p:cNvPr id="5" name="Footer Placeholder 4">
            <a:extLst>
              <a:ext uri="{FF2B5EF4-FFF2-40B4-BE49-F238E27FC236}">
                <a16:creationId xmlns:a16="http://schemas.microsoft.com/office/drawing/2014/main" id="{C3FD2E06-9E18-4C9A-8F80-422129E7AF0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7003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4180D-F5E4-45E7-9CD6-3DC8DCAC2FF7}" type="slidenum">
              <a:rPr lang="en-US" smtClean="0"/>
              <a:t>8</a:t>
            </a:fld>
            <a:endParaRPr lang="en-US"/>
          </a:p>
        </p:txBody>
      </p:sp>
      <p:sp>
        <p:nvSpPr>
          <p:cNvPr id="5" name="Footer Placeholder 4">
            <a:extLst>
              <a:ext uri="{FF2B5EF4-FFF2-40B4-BE49-F238E27FC236}">
                <a16:creationId xmlns:a16="http://schemas.microsoft.com/office/drawing/2014/main" id="{4E51AB6D-AF35-4768-BAEF-910D0A911B7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7006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54180D-F5E4-45E7-9CD6-3DC8DCAC2FF7}" type="slidenum">
              <a:rPr lang="en-US" smtClean="0"/>
              <a:t>9</a:t>
            </a:fld>
            <a:endParaRPr lang="en-US"/>
          </a:p>
        </p:txBody>
      </p:sp>
    </p:spTree>
    <p:extLst>
      <p:ext uri="{BB962C8B-B14F-4D97-AF65-F5344CB8AC3E}">
        <p14:creationId xmlns:p14="http://schemas.microsoft.com/office/powerpoint/2010/main" val="283449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DB9C-89E3-BC4E-8EBA-EB97762B5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308B4-0B22-6F44-A472-2997DA82C6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43372-612C-2147-99E1-8BF6D481ED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546329-CD1D-A546-82E9-89AA61D7C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22EF2-6B70-D740-8B27-C1AA7CC5163C}"/>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37631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D4AD-09D6-1A46-AB23-039E6265C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3F39A1-89C0-D14D-9F63-B3CF41B3A2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F4757-5A78-514B-A4DE-CCFE969AC2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DC2E6-5850-3549-901C-67AAE027B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91453-5671-6242-91A7-AB36D6072333}"/>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82976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61E63-C9E8-194D-A089-FE3F1B1668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D387C0-358C-7E4A-B427-2A2952A34F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BE01B-D41D-894C-98F1-C1F0D25460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A1FCF3-6C17-714B-8ADF-2C44BC720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DF87F-D83E-714B-9D56-441D6B7A4825}"/>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3685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TitleSlid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41"/>
            <a:ext cx="12192000" cy="3678935"/>
          </a:xfrm>
          <a:prstGeom prst="rect">
            <a:avLst/>
          </a:prstGeom>
        </p:spPr>
      </p:pic>
      <p:sp>
        <p:nvSpPr>
          <p:cNvPr id="2" name="Title 1"/>
          <p:cNvSpPr>
            <a:spLocks noGrp="1"/>
          </p:cNvSpPr>
          <p:nvPr>
            <p:ph type="ctrTitle"/>
          </p:nvPr>
        </p:nvSpPr>
        <p:spPr>
          <a:xfrm>
            <a:off x="914400" y="3717038"/>
            <a:ext cx="10363200" cy="1147700"/>
          </a:xfrm>
        </p:spPr>
        <p:txBody>
          <a:bodyPr/>
          <a:lstStyle>
            <a:lvl1pPr algn="l">
              <a:defRPr/>
            </a:lvl1pPr>
          </a:lstStyle>
          <a:p>
            <a:r>
              <a:rPr lang="en-US" dirty="0"/>
              <a:t>Click to edit Master title style</a:t>
            </a:r>
          </a:p>
        </p:txBody>
      </p:sp>
      <p:pic>
        <p:nvPicPr>
          <p:cNvPr id="8" name="Picture 7" descr="PPT_LineGraph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46934"/>
            <a:ext cx="12192000" cy="70104"/>
          </a:xfrm>
          <a:prstGeom prst="rect">
            <a:avLst/>
          </a:prstGeom>
        </p:spPr>
      </p:pic>
    </p:spTree>
    <p:extLst>
      <p:ext uri="{BB962C8B-B14F-4D97-AF65-F5344CB8AC3E}">
        <p14:creationId xmlns:p14="http://schemas.microsoft.com/office/powerpoint/2010/main" val="135791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or Slide Deep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3E9B8F-1A00-E640-A6E6-38C02836ECD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00635B"/>
              </a:solidFill>
            </a:endParaRPr>
          </a:p>
        </p:txBody>
      </p:sp>
      <p:sp>
        <p:nvSpPr>
          <p:cNvPr id="5" name="Title 1">
            <a:extLst>
              <a:ext uri="{FF2B5EF4-FFF2-40B4-BE49-F238E27FC236}">
                <a16:creationId xmlns:a16="http://schemas.microsoft.com/office/drawing/2014/main" id="{B67565CF-169A-7340-AD87-9EE796FA03F6}"/>
              </a:ext>
            </a:extLst>
          </p:cNvPr>
          <p:cNvSpPr>
            <a:spLocks noGrp="1"/>
          </p:cNvSpPr>
          <p:nvPr>
            <p:ph type="ctrTitle" hasCustomPrompt="1"/>
          </p:nvPr>
        </p:nvSpPr>
        <p:spPr>
          <a:xfrm>
            <a:off x="1544320" y="1767008"/>
            <a:ext cx="9112028" cy="3323987"/>
          </a:xfrm>
        </p:spPr>
        <p:txBody>
          <a:bodyPr wrap="square" anchor="ctr" anchorCtr="0">
            <a:spAutoFit/>
          </a:bodyPr>
          <a:lstStyle>
            <a:lvl1pPr marL="0" marR="0" indent="0" algn="ctr" defTabSz="914431" rtl="0" eaLnBrk="1" fontAlgn="auto" latinLnBrk="0" hangingPunct="1">
              <a:lnSpc>
                <a:spcPct val="90000"/>
              </a:lnSpc>
              <a:spcBef>
                <a:spcPct val="0"/>
              </a:spcBef>
              <a:spcAft>
                <a:spcPts val="0"/>
              </a:spcAft>
              <a:buClrTx/>
              <a:buSzTx/>
              <a:buFontTx/>
              <a:buNone/>
              <a:tabLst/>
              <a:defRPr sz="8000" b="0" baseline="0">
                <a:solidFill>
                  <a:schemeClr val="bg1"/>
                </a:solidFill>
                <a:latin typeface="Georgia" panose="02040502050405020303" pitchFamily="18" charset="0"/>
              </a:defRPr>
            </a:lvl1pPr>
          </a:lstStyle>
          <a:p>
            <a:pPr marL="0" marR="0" lvl="0" indent="0" algn="ctr" defTabSz="914431" rtl="0" eaLnBrk="1" fontAlgn="auto" latinLnBrk="0" hangingPunct="1">
              <a:lnSpc>
                <a:spcPct val="90000"/>
              </a:lnSpc>
              <a:spcBef>
                <a:spcPct val="0"/>
              </a:spcBef>
              <a:spcAft>
                <a:spcPts val="0"/>
              </a:spcAft>
              <a:buClrTx/>
              <a:buSzTx/>
              <a:buFontTx/>
              <a:buNone/>
              <a:tabLst/>
              <a:defRPr/>
            </a:pPr>
            <a:r>
              <a:rPr lang="en-US" dirty="0" err="1"/>
              <a:t>Voluptati</a:t>
            </a:r>
            <a:r>
              <a:rPr lang="en-US" dirty="0"/>
              <a:t>, </a:t>
            </a:r>
            <a:r>
              <a:rPr lang="en-US" dirty="0" err="1"/>
              <a:t>corupti</a:t>
            </a:r>
            <a:r>
              <a:rPr lang="en-US" dirty="0"/>
              <a:t> laborum, et </a:t>
            </a:r>
            <a:r>
              <a:rPr lang="en-US" dirty="0" err="1"/>
              <a:t>dologum</a:t>
            </a:r>
            <a:r>
              <a:rPr lang="en-US" dirty="0"/>
              <a:t> fugiat.</a:t>
            </a:r>
          </a:p>
        </p:txBody>
      </p:sp>
    </p:spTree>
    <p:extLst>
      <p:ext uri="{BB962C8B-B14F-4D97-AF65-F5344CB8AC3E}">
        <p14:creationId xmlns:p14="http://schemas.microsoft.com/office/powerpoint/2010/main" val="2429129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1 LT Green">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00635B"/>
              </a:solidFill>
            </a:endParaRPr>
          </a:p>
        </p:txBody>
      </p:sp>
      <p:sp>
        <p:nvSpPr>
          <p:cNvPr id="5" name="Title 1"/>
          <p:cNvSpPr>
            <a:spLocks noGrp="1"/>
          </p:cNvSpPr>
          <p:nvPr>
            <p:ph type="ctrTitle" hasCustomPrompt="1"/>
          </p:nvPr>
        </p:nvSpPr>
        <p:spPr>
          <a:xfrm>
            <a:off x="638908" y="1939143"/>
            <a:ext cx="9144000" cy="1661993"/>
          </a:xfrm>
        </p:spPr>
        <p:txBody>
          <a:bodyPr anchor="b" anchorCtr="0">
            <a:spAutoFit/>
          </a:bodyPr>
          <a:lstStyle>
            <a:lvl1pPr algn="l">
              <a:lnSpc>
                <a:spcPct val="90000"/>
              </a:lnSpc>
              <a:defRPr sz="6000" baseline="0">
                <a:solidFill>
                  <a:schemeClr val="bg1"/>
                </a:solidFill>
              </a:defRPr>
            </a:lvl1pPr>
          </a:lstStyle>
          <a:p>
            <a:r>
              <a:rPr lang="en-US" dirty="0"/>
              <a:t>Section Divider Page</a:t>
            </a:r>
            <a:br>
              <a:rPr lang="en-US" dirty="0"/>
            </a:br>
            <a:r>
              <a:rPr lang="en-US" dirty="0"/>
              <a:t>Title Goes Here</a:t>
            </a:r>
          </a:p>
        </p:txBody>
      </p:sp>
      <p:sp>
        <p:nvSpPr>
          <p:cNvPr id="6" name="Subtitle 2"/>
          <p:cNvSpPr>
            <a:spLocks noGrp="1"/>
          </p:cNvSpPr>
          <p:nvPr>
            <p:ph type="subTitle" idx="1" hasCustomPrompt="1"/>
          </p:nvPr>
        </p:nvSpPr>
        <p:spPr>
          <a:xfrm>
            <a:off x="657384" y="3980410"/>
            <a:ext cx="9455831" cy="792333"/>
          </a:xfrm>
        </p:spPr>
        <p:txBody>
          <a:bodyPr wrap="square">
            <a:spAutoFit/>
          </a:bodyPr>
          <a:lstStyle>
            <a:lvl1pPr marL="0" indent="0" algn="l">
              <a:lnSpc>
                <a:spcPct val="110000"/>
              </a:lnSpc>
              <a:buNone/>
              <a:defRPr sz="1600" b="0" i="0">
                <a:solidFill>
                  <a:schemeClr val="bg1"/>
                </a:solidFill>
                <a:latin typeface="Georgia" charset="0"/>
                <a:ea typeface="Georgia" charset="0"/>
                <a:cs typeface="Georgia" charset="0"/>
              </a:defRPr>
            </a:lvl1pPr>
            <a:lvl2pPr marL="457215" indent="0" algn="ctr">
              <a:buNone/>
              <a:defRPr sz="2000"/>
            </a:lvl2pPr>
            <a:lvl3pPr marL="914431" indent="0" algn="ctr">
              <a:buNone/>
              <a:defRPr sz="1801"/>
            </a:lvl3pPr>
            <a:lvl4pPr marL="1371646" indent="0" algn="ctr">
              <a:buNone/>
              <a:defRPr sz="1600"/>
            </a:lvl4pPr>
            <a:lvl5pPr marL="1828860" indent="0" algn="ctr">
              <a:buNone/>
              <a:defRPr sz="1600"/>
            </a:lvl5pPr>
            <a:lvl6pPr marL="2286075" indent="0" algn="ctr">
              <a:buNone/>
              <a:defRPr sz="1600"/>
            </a:lvl6pPr>
            <a:lvl7pPr marL="2743291" indent="0" algn="ctr">
              <a:buNone/>
              <a:defRPr sz="1600"/>
            </a:lvl7pPr>
            <a:lvl8pPr marL="3200506" indent="0" algn="ctr">
              <a:buNone/>
              <a:defRPr sz="1600"/>
            </a:lvl8pPr>
            <a:lvl9pPr marL="3657720" indent="0" algn="ctr">
              <a:buNone/>
              <a:defRPr sz="1600"/>
            </a:lvl9pPr>
          </a:lstStyle>
          <a:p>
            <a:r>
              <a:rPr lang="en-US" dirty="0"/>
              <a:t>Introduction copy goes here if applied.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216211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2 LT Green">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35B"/>
              </a:solidFill>
            </a:endParaRPr>
          </a:p>
        </p:txBody>
      </p:sp>
      <p:sp>
        <p:nvSpPr>
          <p:cNvPr id="5" name="Title 1"/>
          <p:cNvSpPr>
            <a:spLocks noGrp="1"/>
          </p:cNvSpPr>
          <p:nvPr>
            <p:ph type="ctrTitle" hasCustomPrompt="1"/>
          </p:nvPr>
        </p:nvSpPr>
        <p:spPr>
          <a:xfrm>
            <a:off x="638908" y="2598004"/>
            <a:ext cx="9144000" cy="1661993"/>
          </a:xfrm>
        </p:spPr>
        <p:txBody>
          <a:bodyPr anchor="b" anchorCtr="0">
            <a:spAutoFit/>
          </a:bodyPr>
          <a:lstStyle>
            <a:lvl1pPr algn="l">
              <a:lnSpc>
                <a:spcPct val="90000"/>
              </a:lnSpc>
              <a:defRPr sz="6000" baseline="0">
                <a:solidFill>
                  <a:schemeClr val="bg1"/>
                </a:solidFill>
              </a:defRPr>
            </a:lvl1pPr>
          </a:lstStyle>
          <a:p>
            <a:r>
              <a:rPr lang="en-US" dirty="0"/>
              <a:t>Section Divider Page</a:t>
            </a:r>
            <a:br>
              <a:rPr lang="en-US" dirty="0"/>
            </a:br>
            <a:r>
              <a:rPr lang="en-US" dirty="0"/>
              <a:t>Title Goes Here</a:t>
            </a:r>
          </a:p>
        </p:txBody>
      </p:sp>
    </p:spTree>
    <p:extLst>
      <p:ext uri="{BB962C8B-B14F-4D97-AF65-F5344CB8AC3E}">
        <p14:creationId xmlns:p14="http://schemas.microsoft.com/office/powerpoint/2010/main" val="49221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3E9B8F-1A00-E640-A6E6-38C02836ECD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35B"/>
              </a:solidFill>
            </a:endParaRPr>
          </a:p>
        </p:txBody>
      </p:sp>
      <p:sp>
        <p:nvSpPr>
          <p:cNvPr id="5" name="Title 1">
            <a:extLst>
              <a:ext uri="{FF2B5EF4-FFF2-40B4-BE49-F238E27FC236}">
                <a16:creationId xmlns:a16="http://schemas.microsoft.com/office/drawing/2014/main" id="{B67565CF-169A-7340-AD87-9EE796FA03F6}"/>
              </a:ext>
            </a:extLst>
          </p:cNvPr>
          <p:cNvSpPr>
            <a:spLocks noGrp="1"/>
          </p:cNvSpPr>
          <p:nvPr>
            <p:ph type="ctrTitle" hasCustomPrompt="1"/>
          </p:nvPr>
        </p:nvSpPr>
        <p:spPr>
          <a:xfrm>
            <a:off x="1544321" y="1767006"/>
            <a:ext cx="9112028" cy="3323987"/>
          </a:xfrm>
        </p:spPr>
        <p:txBody>
          <a:bodyPr wrap="square" anchor="ctr" anchorCtr="0">
            <a:spAutoFit/>
          </a:bodyPr>
          <a:lstStyle>
            <a:lvl1pPr marL="0" marR="0" indent="0" algn="ctr" defTabSz="914400" rtl="0" eaLnBrk="1" fontAlgn="auto" latinLnBrk="0" hangingPunct="1">
              <a:lnSpc>
                <a:spcPct val="90000"/>
              </a:lnSpc>
              <a:spcBef>
                <a:spcPct val="0"/>
              </a:spcBef>
              <a:spcAft>
                <a:spcPts val="0"/>
              </a:spcAft>
              <a:buClrTx/>
              <a:buSzTx/>
              <a:buFontTx/>
              <a:buNone/>
              <a:tabLst/>
              <a:defRPr sz="8000" b="0" baseline="0">
                <a:solidFill>
                  <a:schemeClr val="bg1"/>
                </a:solidFill>
                <a:latin typeface="Georgia" panose="02040502050405020303"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err="1"/>
              <a:t>Voluptati</a:t>
            </a:r>
            <a:r>
              <a:rPr lang="en-US" dirty="0"/>
              <a:t>, </a:t>
            </a:r>
            <a:r>
              <a:rPr lang="en-US" dirty="0" err="1"/>
              <a:t>corupti</a:t>
            </a:r>
            <a:r>
              <a:rPr lang="en-US" dirty="0"/>
              <a:t> laborum, et dologum fugiat.</a:t>
            </a:r>
          </a:p>
        </p:txBody>
      </p:sp>
    </p:spTree>
    <p:extLst>
      <p:ext uri="{BB962C8B-B14F-4D97-AF65-F5344CB8AC3E}">
        <p14:creationId xmlns:p14="http://schemas.microsoft.com/office/powerpoint/2010/main" val="4167910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LT Green">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35B"/>
              </a:solidFill>
            </a:endParaRPr>
          </a:p>
        </p:txBody>
      </p:sp>
      <p:sp>
        <p:nvSpPr>
          <p:cNvPr id="5" name="Title 1"/>
          <p:cNvSpPr>
            <a:spLocks noGrp="1"/>
          </p:cNvSpPr>
          <p:nvPr>
            <p:ph type="ctrTitle" hasCustomPrompt="1"/>
          </p:nvPr>
        </p:nvSpPr>
        <p:spPr>
          <a:xfrm>
            <a:off x="638908" y="2598004"/>
            <a:ext cx="9144000" cy="1661993"/>
          </a:xfrm>
        </p:spPr>
        <p:txBody>
          <a:bodyPr anchor="b" anchorCtr="0">
            <a:spAutoFit/>
          </a:bodyPr>
          <a:lstStyle>
            <a:lvl1pPr algn="l">
              <a:lnSpc>
                <a:spcPct val="90000"/>
              </a:lnSpc>
              <a:defRPr sz="6000" baseline="0">
                <a:solidFill>
                  <a:schemeClr val="bg1"/>
                </a:solidFill>
              </a:defRPr>
            </a:lvl1pPr>
          </a:lstStyle>
          <a:p>
            <a:r>
              <a:rPr lang="en-US" dirty="0"/>
              <a:t>Section Divider Page</a:t>
            </a:r>
            <a:br>
              <a:rPr lang="en-US" dirty="0"/>
            </a:br>
            <a:r>
              <a:rPr lang="en-US" dirty="0"/>
              <a:t>Title Goes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204D-4608-F149-8EB2-DD3BC53F6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39437-C9A3-D84B-B818-71372C0A37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08835-94DA-1845-BF52-6F5A95AFFB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C319D55-3FC9-C14C-AEB3-8D034A52B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E7644-5211-E34A-A25C-616E33ED9009}"/>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379149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5795-ADDC-814D-98FA-AAC8CA6DF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597006-EACB-3745-8250-CDBAA4982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7EC501-384E-4940-AAD4-0ECE47A63B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CB7350-0D54-864E-AC4D-DFE21093D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6D2EA-DF11-0747-8B25-5D1A79639C6F}"/>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417851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E957-7484-E940-A1A8-B2DBD28EE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CBC3E-9785-194E-A146-1555AF73C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794B4-264B-FC48-ACCC-32B3A1F4E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19508-FC70-7F46-B883-89B70B28ADC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F329D0F-6072-7749-8621-DA6064AEA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7F589-B652-4B43-B8C4-935B34228649}"/>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331358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A05C-F4FF-D144-9C10-6FDAB46F9F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E4D36-19D0-0549-92D2-CE3FC3D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CECD7-E2D8-1C4B-BD1E-DFF02B133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4A48CE-9CB9-614F-BCD0-3E75FB93D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ABCEFB-28B9-8A41-9881-BBEC982A9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324617-1D22-5E49-B546-6DA979A6FD0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1980208-6304-FB43-B346-E3D101E6A0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07CB54-9434-7B45-AD53-ED41E5321F2E}"/>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402871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622A-4605-BE4A-8EA9-B470E4E48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5E2D6-63C9-FC46-A6DC-54A5B865678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CCD2F63-016D-EB4D-A8CF-02050138D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1DBED9-9B09-4A40-90B7-DD5F0CC772CD}"/>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334453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21A29-FECE-C842-BAB2-EB24E190411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F7AD074-3669-6942-9372-AF22443A43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33F601-06E1-3040-9C59-06B8EB223795}"/>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392782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EF34-978D-174E-8EA3-9BAB7F531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9BB913-39D4-3243-B5B6-56132ACCF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78485B-98FE-8B4D-BA44-9C4F359B5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DFDF3-D5B9-1E4E-8774-82684D62B0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4DC802-683B-384C-84D5-952D0DB7E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B8E5D-98E4-0142-A2DF-93054BF95D57}"/>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92203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0F62-5814-FB40-A603-9078F19DB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D16F6-C590-8148-98F5-ABE4EF1C0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12E663-961A-BD4E-8B85-4945D0E70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4CE2C-E0D5-1046-B977-E6E2C2444FD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5E6417-6CE3-1B40-B472-2299E4C2E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E35C9-BD10-6641-8E30-A87298EFB548}"/>
              </a:ext>
            </a:extLst>
          </p:cNvPr>
          <p:cNvSpPr>
            <a:spLocks noGrp="1"/>
          </p:cNvSpPr>
          <p:nvPr>
            <p:ph type="sldNum" sz="quarter" idx="12"/>
          </p:nvPr>
        </p:nvSpPr>
        <p:spPr/>
        <p:txBody>
          <a:bodyPr/>
          <a:lstStyle/>
          <a:p>
            <a:fld id="{873B659B-BCD9-8841-9056-46489F21CE0D}" type="slidenum">
              <a:rPr lang="en-US" smtClean="0"/>
              <a:t>‹#›</a:t>
            </a:fld>
            <a:endParaRPr lang="en-US"/>
          </a:p>
        </p:txBody>
      </p:sp>
    </p:spTree>
    <p:extLst>
      <p:ext uri="{BB962C8B-B14F-4D97-AF65-F5344CB8AC3E}">
        <p14:creationId xmlns:p14="http://schemas.microsoft.com/office/powerpoint/2010/main" val="395382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ED21AA-EB1B-4A42-BADB-16D81E693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6DCD86-BADE-B74B-8D15-1C7171AC3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42FBF-3720-EC40-95BB-1FAEF42095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0FB9EE-AD9C-C640-8BE4-D16306F8E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FAFF0A-911B-AA4C-8F66-543F596FDB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B659B-BCD9-8841-9056-46489F21CE0D}" type="slidenum">
              <a:rPr lang="en-US" smtClean="0"/>
              <a:t>‹#›</a:t>
            </a:fld>
            <a:endParaRPr lang="en-US"/>
          </a:p>
        </p:txBody>
      </p:sp>
      <p:sp>
        <p:nvSpPr>
          <p:cNvPr id="7" name="MSIPCMContentMarking" descr="{&quot;HashCode&quot;:240695413,&quot;Placement&quot;:&quot;Header&quot;,&quot;Top&quot;:0.0,&quot;Left&quot;:0.0,&quot;SlideWidth&quot;:960,&quot;SlideHeight&quot;:540}">
            <a:extLst>
              <a:ext uri="{FF2B5EF4-FFF2-40B4-BE49-F238E27FC236}">
                <a16:creationId xmlns:a16="http://schemas.microsoft.com/office/drawing/2014/main" id="{DDB65B2A-8FCE-45FC-90C6-1D1F7F68471C}"/>
              </a:ext>
            </a:extLst>
          </p:cNvPr>
          <p:cNvSpPr txBox="1"/>
          <p:nvPr userDrawn="1"/>
        </p:nvSpPr>
        <p:spPr>
          <a:xfrm>
            <a:off x="0" y="0"/>
            <a:ext cx="1101280"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UMPQ-PRIVATE</a:t>
            </a:r>
          </a:p>
        </p:txBody>
      </p:sp>
    </p:spTree>
    <p:extLst>
      <p:ext uri="{BB962C8B-B14F-4D97-AF65-F5344CB8AC3E}">
        <p14:creationId xmlns:p14="http://schemas.microsoft.com/office/powerpoint/2010/main" val="119338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98"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66718" y="6241856"/>
            <a:ext cx="6281564" cy="365125"/>
          </a:xfrm>
          <a:prstGeom prst="rect">
            <a:avLst/>
          </a:prstGeom>
        </p:spPr>
        <p:txBody>
          <a:bodyPr vert="horz" lIns="0" tIns="0" rIns="0" bIns="0" rtlCol="0" anchor="ctr"/>
          <a:lstStyle>
            <a:lvl1pPr algn="r">
              <a:lnSpc>
                <a:spcPct val="100000"/>
              </a:lnSpc>
              <a:defRPr sz="1000" b="0" i="0">
                <a:solidFill>
                  <a:schemeClr val="tx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1421240" y="6241856"/>
            <a:ext cx="343684" cy="365125"/>
          </a:xfrm>
          <a:prstGeom prst="rect">
            <a:avLst/>
          </a:prstGeom>
        </p:spPr>
        <p:txBody>
          <a:bodyPr vert="horz" lIns="0" tIns="0" rIns="0" bIns="0" rtlCol="0" anchor="ctr"/>
          <a:lstStyle>
            <a:lvl1pPr algn="l">
              <a:lnSpc>
                <a:spcPct val="100000"/>
              </a:lnSpc>
              <a:defRPr sz="1000" b="0" i="0">
                <a:solidFill>
                  <a:schemeClr val="tx1"/>
                </a:solidFill>
                <a:latin typeface="Arial" charset="0"/>
                <a:ea typeface="Arial" charset="0"/>
                <a:cs typeface="Arial" charset="0"/>
              </a:defRPr>
            </a:lvl1pPr>
          </a:lstStyle>
          <a:p>
            <a:fld id="{53389406-3355-C24E-A0CB-2ED30E52A6E5}" type="slidenum">
              <a:rPr lang="en-US" smtClean="0"/>
              <a:pPr/>
              <a:t>‹#›</a:t>
            </a:fld>
            <a:endParaRPr lang="en-US" dirty="0"/>
          </a:p>
        </p:txBody>
      </p:sp>
      <p:sp>
        <p:nvSpPr>
          <p:cNvPr id="2" name="Title Placeholder 1"/>
          <p:cNvSpPr>
            <a:spLocks noGrp="1"/>
          </p:cNvSpPr>
          <p:nvPr>
            <p:ph type="title"/>
          </p:nvPr>
        </p:nvSpPr>
        <p:spPr>
          <a:xfrm>
            <a:off x="640079" y="457200"/>
            <a:ext cx="10921684" cy="615553"/>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640079" y="1510301"/>
            <a:ext cx="10921684" cy="4510355"/>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SIPCMContentMarking" descr="{&quot;HashCode&quot;:240695413,&quot;Placement&quot;:&quot;Header&quot;,&quot;Top&quot;:0.0,&quot;Left&quot;:0.0,&quot;SlideWidth&quot;:960,&quot;SlideHeight&quot;:540}">
            <a:extLst>
              <a:ext uri="{FF2B5EF4-FFF2-40B4-BE49-F238E27FC236}">
                <a16:creationId xmlns:a16="http://schemas.microsoft.com/office/drawing/2014/main" id="{3844A62C-DA74-4139-8A3A-44B24D489BAA}"/>
              </a:ext>
            </a:extLst>
          </p:cNvPr>
          <p:cNvSpPr txBox="1"/>
          <p:nvPr userDrawn="1"/>
        </p:nvSpPr>
        <p:spPr>
          <a:xfrm>
            <a:off x="0" y="0"/>
            <a:ext cx="1101280"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UMPQ-PRIVATE</a:t>
            </a:r>
          </a:p>
        </p:txBody>
      </p:sp>
    </p:spTree>
    <p:extLst>
      <p:ext uri="{BB962C8B-B14F-4D97-AF65-F5344CB8AC3E}">
        <p14:creationId xmlns:p14="http://schemas.microsoft.com/office/powerpoint/2010/main" val="235033559"/>
      </p:ext>
    </p:extLst>
  </p:cSld>
  <p:clrMap bg1="lt1" tx1="dk1" bg2="lt2" tx2="dk2" accent1="accent1" accent2="accent2" accent3="accent3" accent4="accent4" accent5="accent5" accent6="accent6" hlink="hlink" folHlink="folHlink"/>
  <p:sldLayoutIdLst>
    <p:sldLayoutId id="2147483697" r:id="rId1"/>
    <p:sldLayoutId id="2147483675" r:id="rId2"/>
  </p:sldLayoutIdLst>
  <p:hf sldNum="0" hdr="0" ftr="0" dt="0"/>
  <p:txStyles>
    <p:titleStyle>
      <a:lvl1pPr algn="l" defTabSz="914400" rtl="0" eaLnBrk="1" latinLnBrk="0" hangingPunct="1">
        <a:lnSpc>
          <a:spcPct val="100000"/>
        </a:lnSpc>
        <a:spcBef>
          <a:spcPct val="0"/>
        </a:spcBef>
        <a:buNone/>
        <a:defRPr sz="40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7">
          <p15:clr>
            <a:srgbClr val="F26B43"/>
          </p15:clr>
        </p15:guide>
        <p15:guide id="4" pos="7283">
          <p15:clr>
            <a:srgbClr val="F26B43"/>
          </p15:clr>
        </p15:guide>
        <p15:guide id="5"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1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hyperlink" Target="https://en.wikipedia.org/wiki/International_Chamber_of_Commer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287" y="4572000"/>
            <a:ext cx="10952922" cy="852031"/>
          </a:xfrm>
        </p:spPr>
        <p:txBody>
          <a:bodyPr>
            <a:noAutofit/>
          </a:bodyPr>
          <a:lstStyle/>
          <a:p>
            <a:pPr algn="ctr"/>
            <a:r>
              <a:rPr lang="en-US" sz="2000" b="1" dirty="0">
                <a:solidFill>
                  <a:srgbClr val="373737"/>
                </a:solidFill>
                <a:effectLst/>
                <a:latin typeface="Arial" panose="020B0604020202020204" pitchFamily="34" charset="0"/>
                <a:ea typeface="Calibri" panose="020F0502020204030204" pitchFamily="34" charset="0"/>
              </a:rPr>
              <a:t>Association of Financial Professionals </a:t>
            </a:r>
            <a:br>
              <a:rPr lang="en-US" sz="1800" b="1" dirty="0">
                <a:solidFill>
                  <a:srgbClr val="373737"/>
                </a:solidFill>
                <a:effectLst/>
                <a:latin typeface="Arial" panose="020B0604020202020204" pitchFamily="34" charset="0"/>
                <a:ea typeface="Calibri" panose="020F0502020204030204" pitchFamily="34" charset="0"/>
              </a:rPr>
            </a:br>
            <a:r>
              <a:rPr lang="en-US" sz="1600" i="1" dirty="0">
                <a:solidFill>
                  <a:srgbClr val="373737"/>
                </a:solidFill>
                <a:effectLst/>
                <a:latin typeface="Arial" panose="020B0604020202020204" pitchFamily="34" charset="0"/>
                <a:ea typeface="Calibri" panose="020F0502020204030204" pitchFamily="34" charset="0"/>
              </a:rPr>
              <a:t>presents</a:t>
            </a:r>
            <a:br>
              <a:rPr lang="en-US" sz="1600" b="1" dirty="0">
                <a:solidFill>
                  <a:srgbClr val="373737"/>
                </a:solidFill>
                <a:effectLst/>
                <a:latin typeface="Arial" panose="020B0604020202020204" pitchFamily="34" charset="0"/>
                <a:ea typeface="Calibri" panose="020F0502020204030204" pitchFamily="34" charset="0"/>
              </a:rPr>
            </a:br>
            <a:r>
              <a:rPr lang="en-US" sz="1600" dirty="0">
                <a:latin typeface="Arial" panose="020B0604020202020204" pitchFamily="34" charset="0"/>
                <a:cs typeface="Arial" panose="020B0604020202020204" pitchFamily="34" charset="0"/>
              </a:rPr>
              <a:t>Using an Export Letter of Credit as a secured international sales tool</a:t>
            </a:r>
            <a:br>
              <a:rPr lang="en-US" sz="1100" dirty="0">
                <a:effectLst/>
                <a:latin typeface="Calibri" panose="020F0502020204030204" pitchFamily="34" charset="0"/>
                <a:ea typeface="Calibri" panose="020F0502020204030204" pitchFamily="34" charset="0"/>
              </a:rPr>
            </a:br>
            <a:r>
              <a:rPr lang="en-US" sz="1800" b="1" dirty="0">
                <a:latin typeface="Arial" panose="020B0604020202020204" pitchFamily="34" charset="0"/>
                <a:cs typeface="Arial" panose="020B0604020202020204" pitchFamily="34" charset="0"/>
              </a:rPr>
              <a:t>Growing &amp; Securing your International Sales</a:t>
            </a:r>
            <a:br>
              <a:rPr lang="en-US" sz="28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How to be in control from </a:t>
            </a:r>
            <a:r>
              <a:rPr lang="en-US" sz="1600" i="1" dirty="0">
                <a:latin typeface="Arial" panose="020B0604020202020204" pitchFamily="34" charset="0"/>
                <a:cs typeface="Arial" panose="020B0604020202020204" pitchFamily="34" charset="0"/>
              </a:rPr>
              <a:t>Negotiation to Payment</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solidFill>
                  <a:schemeClr val="accent5">
                    <a:lumMod val="75000"/>
                  </a:schemeClr>
                </a:solidFill>
                <a:latin typeface="Arial" panose="020B0604020202020204" pitchFamily="34" charset="0"/>
                <a:cs typeface="Arial" panose="020B0604020202020204" pitchFamily="34" charset="0"/>
              </a:rPr>
              <a:t>Presented by Umpqua Bank</a:t>
            </a:r>
            <a:br>
              <a:rPr lang="en-US" sz="1600" dirty="0">
                <a:solidFill>
                  <a:schemeClr val="accent5">
                    <a:lumMod val="75000"/>
                  </a:schemeClr>
                </a:solidFill>
                <a:latin typeface="Arial" panose="020B0604020202020204" pitchFamily="34" charset="0"/>
                <a:cs typeface="Arial" panose="020B0604020202020204" pitchFamily="34" charset="0"/>
              </a:rPr>
            </a:br>
            <a:r>
              <a:rPr lang="en-US" sz="1600" dirty="0">
                <a:solidFill>
                  <a:schemeClr val="accent5">
                    <a:lumMod val="75000"/>
                  </a:schemeClr>
                </a:solidFill>
                <a:latin typeface="Arial" panose="020B0604020202020204" pitchFamily="34" charset="0"/>
                <a:cs typeface="Arial" panose="020B0604020202020204" pitchFamily="34" charset="0"/>
              </a:rPr>
              <a:t> Danielle Austin</a:t>
            </a:r>
            <a:br>
              <a:rPr lang="en-US" sz="1600" dirty="0">
                <a:solidFill>
                  <a:schemeClr val="accent5">
                    <a:lumMod val="75000"/>
                  </a:schemeClr>
                </a:solidFill>
                <a:latin typeface="Arial" panose="020B0604020202020204" pitchFamily="34" charset="0"/>
                <a:cs typeface="Arial" panose="020B0604020202020204" pitchFamily="34" charset="0"/>
              </a:rPr>
            </a:br>
            <a:r>
              <a:rPr lang="en-US" sz="1600" dirty="0">
                <a:solidFill>
                  <a:schemeClr val="accent5">
                    <a:lumMod val="75000"/>
                  </a:schemeClr>
                </a:solidFill>
                <a:latin typeface="Arial" panose="020B0604020202020204" pitchFamily="34" charset="0"/>
                <a:cs typeface="Arial" panose="020B0604020202020204" pitchFamily="34" charset="0"/>
              </a:rPr>
              <a:t>Export Trade Finance Sales Manager</a:t>
            </a:r>
            <a:br>
              <a:rPr lang="en-US" sz="1600" dirty="0">
                <a:solidFill>
                  <a:schemeClr val="accent5">
                    <a:lumMod val="75000"/>
                  </a:schemeClr>
                </a:solidFill>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January 20, 2021</a:t>
            </a:r>
            <a:endParaRPr lang="en-US" sz="1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7245680-9355-4B84-BC24-8F7EF694FC0F}"/>
              </a:ext>
            </a:extLst>
          </p:cNvPr>
          <p:cNvPicPr>
            <a:picLocks noChangeAspect="1"/>
          </p:cNvPicPr>
          <p:nvPr/>
        </p:nvPicPr>
        <p:blipFill>
          <a:blip r:embed="rId3"/>
          <a:stretch>
            <a:fillRect/>
          </a:stretch>
        </p:blipFill>
        <p:spPr>
          <a:xfrm>
            <a:off x="306001" y="6314303"/>
            <a:ext cx="2165350" cy="361950"/>
          </a:xfrm>
          <a:prstGeom prst="rect">
            <a:avLst/>
          </a:prstGeom>
        </p:spPr>
      </p:pic>
      <p:pic>
        <p:nvPicPr>
          <p:cNvPr id="6" name="Picture 5">
            <a:extLst>
              <a:ext uri="{FF2B5EF4-FFF2-40B4-BE49-F238E27FC236}">
                <a16:creationId xmlns:a16="http://schemas.microsoft.com/office/drawing/2014/main" id="{8C14E661-E37D-420B-96F7-B132487AF72D}"/>
              </a:ext>
            </a:extLst>
          </p:cNvPr>
          <p:cNvPicPr>
            <a:picLocks noChangeAspect="1"/>
          </p:cNvPicPr>
          <p:nvPr/>
        </p:nvPicPr>
        <p:blipFill>
          <a:blip r:embed="rId4"/>
          <a:stretch>
            <a:fillRect/>
          </a:stretch>
        </p:blipFill>
        <p:spPr>
          <a:xfrm>
            <a:off x="9518787" y="5452555"/>
            <a:ext cx="2673213" cy="1405445"/>
          </a:xfrm>
          <a:prstGeom prst="rect">
            <a:avLst/>
          </a:prstGeom>
        </p:spPr>
      </p:pic>
    </p:spTree>
    <p:extLst>
      <p:ext uri="{BB962C8B-B14F-4D97-AF65-F5344CB8AC3E}">
        <p14:creationId xmlns:p14="http://schemas.microsoft.com/office/powerpoint/2010/main" val="403982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604B36-FB96-4475-9847-26400622A860}"/>
              </a:ext>
            </a:extLst>
          </p:cNvPr>
          <p:cNvSpPr txBox="1"/>
          <p:nvPr/>
        </p:nvSpPr>
        <p:spPr>
          <a:xfrm>
            <a:off x="366344" y="517128"/>
            <a:ext cx="820988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The Rate Arbitrage</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B8C33A4-355E-4D42-A439-D62BC097867F}"/>
              </a:ext>
            </a:extLst>
          </p:cNvPr>
          <p:cNvSpPr txBox="1">
            <a:spLocks/>
          </p:cNvSpPr>
          <p:nvPr/>
        </p:nvSpPr>
        <p:spPr>
          <a:xfrm>
            <a:off x="573848" y="1225014"/>
            <a:ext cx="1072302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sz="1600" dirty="0"/>
          </a:p>
          <a:p>
            <a:pPr marL="0" indent="0">
              <a:buFont typeface="Arial" panose="020B0604020202020204" pitchFamily="34" charset="0"/>
              <a:buNone/>
            </a:pPr>
            <a:r>
              <a:rPr lang="en-US" dirty="0"/>
              <a:t>Actual Savings to your Buyer!  </a:t>
            </a:r>
          </a:p>
          <a:p>
            <a:pPr marL="0" indent="0">
              <a:buFont typeface="Arial" panose="020B0604020202020204" pitchFamily="34" charset="0"/>
              <a:buNone/>
            </a:pPr>
            <a:endParaRPr lang="en-US" sz="1100" dirty="0"/>
          </a:p>
          <a:p>
            <a:pPr marL="0" indent="0">
              <a:buFont typeface="Arial" panose="020B0604020202020204" pitchFamily="34" charset="0"/>
              <a:buNone/>
            </a:pPr>
            <a:r>
              <a:rPr lang="en-US" dirty="0"/>
              <a:t>Working Capital Benefit</a:t>
            </a:r>
          </a:p>
          <a:p>
            <a:pPr marL="0" indent="0">
              <a:buFont typeface="Arial" panose="020B0604020202020204" pitchFamily="34" charset="0"/>
              <a:buNone/>
            </a:pPr>
            <a:r>
              <a:rPr lang="en-US" dirty="0"/>
              <a:t>for US Exporter </a:t>
            </a:r>
          </a:p>
          <a:p>
            <a:pPr marL="0" indent="0">
              <a:buFont typeface="Arial" panose="020B0604020202020204" pitchFamily="34" charset="0"/>
              <a:buNone/>
            </a:pPr>
            <a:r>
              <a:rPr lang="en-US" dirty="0"/>
              <a:t>and the Foreign Buyer!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Win-Win-Win-Win-Win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10" name="Picture 9">
            <a:extLst>
              <a:ext uri="{FF2B5EF4-FFF2-40B4-BE49-F238E27FC236}">
                <a16:creationId xmlns:a16="http://schemas.microsoft.com/office/drawing/2014/main" id="{0D8A6602-3190-40F2-9247-03C25AA38D8A}"/>
              </a:ext>
            </a:extLst>
          </p:cNvPr>
          <p:cNvPicPr>
            <a:picLocks noChangeAspect="1"/>
          </p:cNvPicPr>
          <p:nvPr/>
        </p:nvPicPr>
        <p:blipFill>
          <a:blip r:embed="rId3"/>
          <a:stretch>
            <a:fillRect/>
          </a:stretch>
        </p:blipFill>
        <p:spPr>
          <a:xfrm>
            <a:off x="5355944" y="567501"/>
            <a:ext cx="6836056" cy="5013902"/>
          </a:xfrm>
          <a:prstGeom prst="rect">
            <a:avLst/>
          </a:prstGeom>
        </p:spPr>
      </p:pic>
      <p:sp>
        <p:nvSpPr>
          <p:cNvPr id="4" name="TextBox 3">
            <a:extLst>
              <a:ext uri="{FF2B5EF4-FFF2-40B4-BE49-F238E27FC236}">
                <a16:creationId xmlns:a16="http://schemas.microsoft.com/office/drawing/2014/main" id="{4FA46DDD-5EDC-4B9B-B504-D6070C1A2CF4}"/>
              </a:ext>
            </a:extLst>
          </p:cNvPr>
          <p:cNvSpPr txBox="1"/>
          <p:nvPr/>
        </p:nvSpPr>
        <p:spPr>
          <a:xfrm>
            <a:off x="3336220" y="6396335"/>
            <a:ext cx="7076661" cy="369332"/>
          </a:xfrm>
          <a:prstGeom prst="rect">
            <a:avLst/>
          </a:prstGeom>
          <a:noFill/>
        </p:spPr>
        <p:txBody>
          <a:bodyPr wrap="square" rtlCol="0">
            <a:spAutoFit/>
          </a:bodyPr>
          <a:lstStyle/>
          <a:p>
            <a:r>
              <a:rPr lang="en-US" i="1" dirty="0"/>
              <a:t>Note email me for this spreadsheet; D</a:t>
            </a:r>
            <a:r>
              <a:rPr lang="en-US" dirty="0"/>
              <a:t>anielleAustin@UmpquaBank.com</a:t>
            </a:r>
          </a:p>
        </p:txBody>
      </p:sp>
      <p:pic>
        <p:nvPicPr>
          <p:cNvPr id="7" name="Picture 6">
            <a:extLst>
              <a:ext uri="{FF2B5EF4-FFF2-40B4-BE49-F238E27FC236}">
                <a16:creationId xmlns:a16="http://schemas.microsoft.com/office/drawing/2014/main" id="{48EE6F96-99AC-42A4-B178-E59C8E5664EE}"/>
              </a:ext>
            </a:extLst>
          </p:cNvPr>
          <p:cNvPicPr>
            <a:picLocks noChangeAspect="1"/>
          </p:cNvPicPr>
          <p:nvPr/>
        </p:nvPicPr>
        <p:blipFill>
          <a:blip r:embed="rId4"/>
          <a:stretch>
            <a:fillRect/>
          </a:stretch>
        </p:blipFill>
        <p:spPr>
          <a:xfrm>
            <a:off x="115996" y="6363142"/>
            <a:ext cx="2165350" cy="361950"/>
          </a:xfrm>
          <a:prstGeom prst="rect">
            <a:avLst/>
          </a:prstGeom>
        </p:spPr>
      </p:pic>
      <p:sp>
        <p:nvSpPr>
          <p:cNvPr id="8" name="Slide Number Placeholder 2">
            <a:extLst>
              <a:ext uri="{FF2B5EF4-FFF2-40B4-BE49-F238E27FC236}">
                <a16:creationId xmlns:a16="http://schemas.microsoft.com/office/drawing/2014/main" id="{DCADCCD0-AEE7-4D2E-BA40-57EB031764B0}"/>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10</a:t>
            </a:fld>
            <a:endParaRPr lang="en-US" b="1" dirty="0"/>
          </a:p>
        </p:txBody>
      </p:sp>
    </p:spTree>
    <p:extLst>
      <p:ext uri="{BB962C8B-B14F-4D97-AF65-F5344CB8AC3E}">
        <p14:creationId xmlns:p14="http://schemas.microsoft.com/office/powerpoint/2010/main" val="64534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A86DDA-7FE0-4F18-B401-EC40571B5139}"/>
              </a:ext>
            </a:extLst>
          </p:cNvPr>
          <p:cNvSpPr txBox="1">
            <a:spLocks/>
          </p:cNvSpPr>
          <p:nvPr/>
        </p:nvSpPr>
        <p:spPr>
          <a:xfrm>
            <a:off x="487679" y="673607"/>
            <a:ext cx="3730747" cy="3447289"/>
          </a:xfrm>
          <a:prstGeom prst="rect">
            <a:avLst/>
          </a:prstGeom>
        </p:spPr>
        <p:txBody>
          <a:bodyPr vert="horz" wrap="square" lIns="0" tIns="0" rIns="0" bIns="0" rtlCol="0" anchor="b" anchorCtr="0">
            <a:normAutofit fontScale="92500"/>
          </a:bodyPr>
          <a:lstStyle>
            <a:lvl1pPr algn="l" defTabSz="914431" rtl="0" eaLnBrk="1" latinLnBrk="0" hangingPunct="1">
              <a:lnSpc>
                <a:spcPct val="90000"/>
              </a:lnSpc>
              <a:spcBef>
                <a:spcPct val="0"/>
              </a:spcBef>
              <a:buNone/>
              <a:defRPr sz="6000" b="1" i="0" kern="1200" baseline="0">
                <a:solidFill>
                  <a:schemeClr val="bg1"/>
                </a:solidFill>
                <a:latin typeface="Arial" charset="0"/>
                <a:ea typeface="Arial" charset="0"/>
                <a:cs typeface="Arial" charset="0"/>
              </a:defRPr>
            </a:lvl1pPr>
          </a:lstStyle>
          <a:p>
            <a:r>
              <a:rPr lang="en-US" sz="4400" dirty="0">
                <a:solidFill>
                  <a:schemeClr val="accent1"/>
                </a:solidFill>
              </a:rPr>
              <a:t>Negotiations…</a:t>
            </a:r>
          </a:p>
          <a:p>
            <a:endParaRPr lang="en-US" sz="4400" dirty="0">
              <a:solidFill>
                <a:schemeClr val="accent1"/>
              </a:solidFill>
            </a:endParaRPr>
          </a:p>
          <a:p>
            <a:r>
              <a:rPr lang="en-US" sz="4400" dirty="0">
                <a:solidFill>
                  <a:schemeClr val="accent1"/>
                </a:solidFill>
              </a:rPr>
              <a:t>Taking Control of the Freight,  </a:t>
            </a:r>
          </a:p>
          <a:p>
            <a:r>
              <a:rPr lang="en-US" sz="4400" dirty="0">
                <a:solidFill>
                  <a:schemeClr val="accent1"/>
                </a:solidFill>
              </a:rPr>
              <a:t>Negotiation…</a:t>
            </a:r>
          </a:p>
        </p:txBody>
      </p:sp>
      <p:sp>
        <p:nvSpPr>
          <p:cNvPr id="10" name="Content Placeholder 2">
            <a:extLst>
              <a:ext uri="{FF2B5EF4-FFF2-40B4-BE49-F238E27FC236}">
                <a16:creationId xmlns:a16="http://schemas.microsoft.com/office/drawing/2014/main" id="{479AD12C-70A3-40B7-A3B9-3A30E94F3453}"/>
              </a:ext>
            </a:extLst>
          </p:cNvPr>
          <p:cNvSpPr txBox="1">
            <a:spLocks/>
          </p:cNvSpPr>
          <p:nvPr/>
        </p:nvSpPr>
        <p:spPr>
          <a:xfrm>
            <a:off x="4976043" y="673607"/>
            <a:ext cx="6894393" cy="4930246"/>
          </a:xfrm>
          <a:prstGeom prst="rect">
            <a:avLst/>
          </a:prstGeom>
        </p:spPr>
        <p:txBody>
          <a:bodyPr vert="horz" wrap="square" lIns="0" tIns="0" rIns="0" bIns="0" rtlCol="0" anchor="ctr">
            <a:normAutofit lnSpcReduction="10000"/>
          </a:bodyPr>
          <a:lstStyle>
            <a:lvl1pPr marL="0" indent="0" algn="l" defTabSz="914431" rtl="0" eaLnBrk="1" latinLnBrk="0" hangingPunct="1">
              <a:lnSpc>
                <a:spcPct val="110000"/>
              </a:lnSpc>
              <a:spcBef>
                <a:spcPts val="1001"/>
              </a:spcBef>
              <a:buFont typeface="Arial"/>
              <a:buNone/>
              <a:defRPr sz="1600" b="0" i="0" kern="1200">
                <a:solidFill>
                  <a:schemeClr val="bg1"/>
                </a:solidFill>
                <a:latin typeface="Georgia" charset="0"/>
                <a:ea typeface="Georgia" charset="0"/>
                <a:cs typeface="Georgia" charset="0"/>
              </a:defRPr>
            </a:lvl1pPr>
            <a:lvl2pPr marL="457215" indent="0" algn="ctr" defTabSz="914431" rtl="0" eaLnBrk="1" latinLnBrk="0" hangingPunct="1">
              <a:lnSpc>
                <a:spcPct val="100000"/>
              </a:lnSpc>
              <a:spcBef>
                <a:spcPts val="500"/>
              </a:spcBef>
              <a:buFont typeface="Arial"/>
              <a:buNone/>
              <a:defRPr sz="2000" b="0" i="0" kern="1200">
                <a:solidFill>
                  <a:schemeClr val="tx1"/>
                </a:solidFill>
                <a:latin typeface="Arial" charset="0"/>
                <a:ea typeface="Arial" charset="0"/>
                <a:cs typeface="Arial" charset="0"/>
              </a:defRPr>
            </a:lvl2pPr>
            <a:lvl3pPr marL="914431" indent="0" algn="ctr" defTabSz="914431" rtl="0" eaLnBrk="1" latinLnBrk="0" hangingPunct="1">
              <a:lnSpc>
                <a:spcPct val="100000"/>
              </a:lnSpc>
              <a:spcBef>
                <a:spcPts val="500"/>
              </a:spcBef>
              <a:buFont typeface="Arial"/>
              <a:buNone/>
              <a:defRPr sz="1801" b="0" i="0" kern="1200">
                <a:solidFill>
                  <a:schemeClr val="tx1"/>
                </a:solidFill>
                <a:latin typeface="Arial" charset="0"/>
                <a:ea typeface="Arial" charset="0"/>
                <a:cs typeface="Arial" charset="0"/>
              </a:defRPr>
            </a:lvl3pPr>
            <a:lvl4pPr marL="1371646" indent="0" algn="ctr" defTabSz="914431" rtl="0" eaLnBrk="1" latinLnBrk="0" hangingPunct="1">
              <a:lnSpc>
                <a:spcPct val="100000"/>
              </a:lnSpc>
              <a:spcBef>
                <a:spcPts val="500"/>
              </a:spcBef>
              <a:buFont typeface="Arial"/>
              <a:buNone/>
              <a:defRPr sz="1600" b="0" i="0" kern="1200">
                <a:solidFill>
                  <a:schemeClr val="tx1"/>
                </a:solidFill>
                <a:latin typeface="Arial" charset="0"/>
                <a:ea typeface="Arial" charset="0"/>
                <a:cs typeface="Arial" charset="0"/>
              </a:defRPr>
            </a:lvl4pPr>
            <a:lvl5pPr marL="1828860" indent="0" algn="ctr" defTabSz="914431" rtl="0" eaLnBrk="1" latinLnBrk="0" hangingPunct="1">
              <a:lnSpc>
                <a:spcPct val="100000"/>
              </a:lnSpc>
              <a:spcBef>
                <a:spcPts val="500"/>
              </a:spcBef>
              <a:buFont typeface="Arial"/>
              <a:buNone/>
              <a:defRPr sz="1600" b="0" i="0" kern="1200">
                <a:solidFill>
                  <a:schemeClr val="tx1"/>
                </a:solidFill>
                <a:latin typeface="Arial" charset="0"/>
                <a:ea typeface="Arial" charset="0"/>
                <a:cs typeface="Arial" charset="0"/>
              </a:defRPr>
            </a:lvl5pPr>
            <a:lvl6pPr marL="2286075"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91"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506"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720"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200" b="1" dirty="0">
                <a:solidFill>
                  <a:schemeClr val="accent6">
                    <a:lumMod val="75000"/>
                  </a:schemeClr>
                </a:solidFill>
                <a:latin typeface="+mn-lt"/>
                <a:cs typeface="Arial" panose="020B0604020202020204" pitchFamily="34" charset="0"/>
              </a:rPr>
              <a:t>Buyer:</a:t>
            </a:r>
            <a:r>
              <a:rPr lang="en-US" sz="2000" b="1" dirty="0">
                <a:solidFill>
                  <a:schemeClr val="tx1"/>
                </a:solidFill>
                <a:latin typeface="+mn-lt"/>
                <a:cs typeface="Arial" panose="020B0604020202020204" pitchFamily="34" charset="0"/>
              </a:rPr>
              <a:t> What’s your FOB price?</a:t>
            </a:r>
          </a:p>
          <a:p>
            <a:pPr algn="ctr"/>
            <a:r>
              <a:rPr lang="en-US" sz="2000" b="1" i="1" dirty="0">
                <a:solidFill>
                  <a:schemeClr val="tx1"/>
                </a:solidFill>
                <a:latin typeface="+mn-lt"/>
              </a:rPr>
              <a:t>Note right then, they are willing to pay for Freight</a:t>
            </a:r>
          </a:p>
          <a:p>
            <a:r>
              <a:rPr lang="en-US" sz="2200" b="1" dirty="0">
                <a:solidFill>
                  <a:srgbClr val="0070C0"/>
                </a:solidFill>
                <a:latin typeface="+mn-lt"/>
                <a:cs typeface="Arial" panose="020B0604020202020204" pitchFamily="34" charset="0"/>
              </a:rPr>
              <a:t>Seller: </a:t>
            </a:r>
            <a:r>
              <a:rPr lang="en-US" sz="2000" b="1" dirty="0">
                <a:solidFill>
                  <a:schemeClr val="tx1"/>
                </a:solidFill>
                <a:latin typeface="+mn-lt"/>
                <a:cs typeface="Arial" panose="020B0604020202020204" pitchFamily="34" charset="0"/>
              </a:rPr>
              <a:t>For our international shipments.. We contract carriage, but I’m sure I could get you a competitive price.</a:t>
            </a:r>
          </a:p>
          <a:p>
            <a:pPr algn="ctr"/>
            <a:r>
              <a:rPr lang="en-US" sz="2000" b="1" i="1" dirty="0">
                <a:solidFill>
                  <a:schemeClr val="tx1"/>
                </a:solidFill>
                <a:latin typeface="+mn-lt"/>
              </a:rPr>
              <a:t>See what JUST happened?</a:t>
            </a:r>
          </a:p>
          <a:p>
            <a:pPr algn="ctr"/>
            <a:r>
              <a:rPr lang="en-US" sz="2000" b="1" i="1" dirty="0">
                <a:solidFill>
                  <a:schemeClr val="tx1"/>
                </a:solidFill>
                <a:latin typeface="+mn-lt"/>
              </a:rPr>
              <a:t>You just brought ALL the control in-house, PLUS you can bill them back!	             </a:t>
            </a:r>
          </a:p>
          <a:p>
            <a:r>
              <a:rPr lang="en-US" sz="1900" b="1" i="1" dirty="0">
                <a:solidFill>
                  <a:schemeClr val="tx1"/>
                </a:solidFill>
                <a:latin typeface="+mn-lt"/>
                <a:cs typeface="Arial" panose="020B0604020202020204" pitchFamily="34" charset="0"/>
              </a:rPr>
              <a:t>What are the required docs needed in an LC? </a:t>
            </a:r>
          </a:p>
          <a:p>
            <a:pPr algn="r"/>
            <a:r>
              <a:rPr lang="en-US" sz="1900" b="1" i="1" dirty="0">
                <a:solidFill>
                  <a:schemeClr val="tx1"/>
                </a:solidFill>
                <a:latin typeface="+mn-lt"/>
                <a:cs typeface="Arial" panose="020B0604020202020204" pitchFamily="34" charset="0"/>
              </a:rPr>
              <a:t>	Invoice, Packing List, and </a:t>
            </a:r>
            <a:r>
              <a:rPr lang="en-US" sz="1900" b="1" i="1" u="sng" dirty="0">
                <a:solidFill>
                  <a:schemeClr val="tx1"/>
                </a:solidFill>
                <a:latin typeface="+mn-lt"/>
                <a:cs typeface="Arial" panose="020B0604020202020204" pitchFamily="34" charset="0"/>
              </a:rPr>
              <a:t>PROOF of Shipment</a:t>
            </a:r>
            <a:r>
              <a:rPr lang="en-US" sz="1900" b="1" i="1" dirty="0">
                <a:solidFill>
                  <a:schemeClr val="tx1"/>
                </a:solidFill>
                <a:latin typeface="+mn-lt"/>
                <a:cs typeface="Arial" panose="020B0604020202020204" pitchFamily="34" charset="0"/>
              </a:rPr>
              <a:t> generated and signed by the 3</a:t>
            </a:r>
            <a:r>
              <a:rPr lang="en-US" sz="1900" b="1" i="1" baseline="30000" dirty="0">
                <a:solidFill>
                  <a:schemeClr val="tx1"/>
                </a:solidFill>
                <a:latin typeface="+mn-lt"/>
                <a:cs typeface="Arial" panose="020B0604020202020204" pitchFamily="34" charset="0"/>
              </a:rPr>
              <a:t>rd</a:t>
            </a:r>
            <a:r>
              <a:rPr lang="en-US" sz="1900" b="1" i="1" dirty="0">
                <a:solidFill>
                  <a:schemeClr val="tx1"/>
                </a:solidFill>
                <a:latin typeface="+mn-lt"/>
                <a:cs typeface="Arial" panose="020B0604020202020204" pitchFamily="34" charset="0"/>
              </a:rPr>
              <a:t> party.</a:t>
            </a:r>
          </a:p>
          <a:p>
            <a:pPr algn="ctr"/>
            <a:r>
              <a:rPr lang="en-US" sz="1400" b="1" i="1" dirty="0">
                <a:solidFill>
                  <a:schemeClr val="tx1"/>
                </a:solidFill>
                <a:latin typeface="+mn-lt"/>
              </a:rPr>
              <a:t>~~~</a:t>
            </a:r>
          </a:p>
          <a:p>
            <a:pPr algn="ctr"/>
            <a:r>
              <a:rPr lang="en-US" sz="2000" b="1" i="1" dirty="0">
                <a:solidFill>
                  <a:srgbClr val="0070C0"/>
                </a:solidFill>
                <a:latin typeface="Times New Roman" panose="02020603050405020304" pitchFamily="18" charset="0"/>
                <a:cs typeface="Times New Roman" panose="02020603050405020304" pitchFamily="18" charset="0"/>
              </a:rPr>
              <a:t>Make sure the Freight Forwarder works for YOU!</a:t>
            </a:r>
          </a:p>
        </p:txBody>
      </p:sp>
      <p:cxnSp>
        <p:nvCxnSpPr>
          <p:cNvPr id="12" name="Straight Connector 11">
            <a:extLst>
              <a:ext uri="{FF2B5EF4-FFF2-40B4-BE49-F238E27FC236}">
                <a16:creationId xmlns:a16="http://schemas.microsoft.com/office/drawing/2014/main" id="{C2ADE6BA-BA16-427B-AD0E-8653A201D17C}"/>
              </a:ext>
            </a:extLst>
          </p:cNvPr>
          <p:cNvCxnSpPr>
            <a:cxnSpLocks/>
          </p:cNvCxnSpPr>
          <p:nvPr/>
        </p:nvCxnSpPr>
        <p:spPr>
          <a:xfrm>
            <a:off x="4482592" y="939800"/>
            <a:ext cx="0" cy="387183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B414BD-9471-48FF-BB60-933B0AFFE132}"/>
              </a:ext>
            </a:extLst>
          </p:cNvPr>
          <p:cNvSpPr txBox="1"/>
          <p:nvPr/>
        </p:nvSpPr>
        <p:spPr>
          <a:xfrm>
            <a:off x="572686" y="4502634"/>
            <a:ext cx="5065983" cy="646331"/>
          </a:xfrm>
          <a:prstGeom prst="rect">
            <a:avLst/>
          </a:prstGeom>
          <a:solidFill>
            <a:schemeClr val="accent4">
              <a:lumMod val="40000"/>
              <a:lumOff val="60000"/>
            </a:schemeClr>
          </a:solidFill>
        </p:spPr>
        <p:txBody>
          <a:bodyPr wrap="square" rtlCol="0">
            <a:spAutoFit/>
          </a:bodyPr>
          <a:lstStyle/>
          <a:p>
            <a:pPr algn="ctr"/>
            <a:r>
              <a:rPr lang="en-US" b="1" i="1" dirty="0">
                <a:latin typeface="Times New Roman" panose="02020603050405020304" pitchFamily="18" charset="0"/>
                <a:cs typeface="Times New Roman" panose="02020603050405020304" pitchFamily="18" charset="0"/>
              </a:rPr>
              <a:t>Don’t pay for Bank fees, nor Logistics, </a:t>
            </a:r>
          </a:p>
          <a:p>
            <a:pPr algn="ctr"/>
            <a:r>
              <a:rPr lang="en-US" b="1" i="1" dirty="0">
                <a:latin typeface="Times New Roman" panose="02020603050405020304" pitchFamily="18" charset="0"/>
                <a:cs typeface="Times New Roman" panose="02020603050405020304" pitchFamily="18" charset="0"/>
              </a:rPr>
              <a:t>and ALWAYS be in-control!</a:t>
            </a:r>
          </a:p>
        </p:txBody>
      </p:sp>
      <p:cxnSp>
        <p:nvCxnSpPr>
          <p:cNvPr id="7" name="Straight Connector 6">
            <a:extLst>
              <a:ext uri="{FF2B5EF4-FFF2-40B4-BE49-F238E27FC236}">
                <a16:creationId xmlns:a16="http://schemas.microsoft.com/office/drawing/2014/main" id="{044E80A9-6023-4F48-8D41-8BA4F7DEF949}"/>
              </a:ext>
            </a:extLst>
          </p:cNvPr>
          <p:cNvCxnSpPr/>
          <p:nvPr/>
        </p:nvCxnSpPr>
        <p:spPr>
          <a:xfrm>
            <a:off x="4913343" y="2411103"/>
            <a:ext cx="673187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0B6F604-8B18-40E2-A298-D6571FF5C485}"/>
              </a:ext>
            </a:extLst>
          </p:cNvPr>
          <p:cNvPicPr>
            <a:picLocks noChangeAspect="1"/>
          </p:cNvPicPr>
          <p:nvPr/>
        </p:nvPicPr>
        <p:blipFill>
          <a:blip r:embed="rId3"/>
          <a:stretch>
            <a:fillRect/>
          </a:stretch>
        </p:blipFill>
        <p:spPr>
          <a:xfrm>
            <a:off x="115996" y="6363142"/>
            <a:ext cx="2165350" cy="361950"/>
          </a:xfrm>
          <a:prstGeom prst="rect">
            <a:avLst/>
          </a:prstGeom>
        </p:spPr>
      </p:pic>
      <p:sp>
        <p:nvSpPr>
          <p:cNvPr id="11" name="Slide Number Placeholder 2">
            <a:extLst>
              <a:ext uri="{FF2B5EF4-FFF2-40B4-BE49-F238E27FC236}">
                <a16:creationId xmlns:a16="http://schemas.microsoft.com/office/drawing/2014/main" id="{F7BCA253-195E-4B06-A026-0227C16FE4EF}"/>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11</a:t>
            </a:fld>
            <a:endParaRPr lang="en-US" b="1" dirty="0"/>
          </a:p>
        </p:txBody>
      </p:sp>
      <p:pic>
        <p:nvPicPr>
          <p:cNvPr id="9" name="Picture 8">
            <a:extLst>
              <a:ext uri="{FF2B5EF4-FFF2-40B4-BE49-F238E27FC236}">
                <a16:creationId xmlns:a16="http://schemas.microsoft.com/office/drawing/2014/main" id="{C5DE1BEF-DCBB-44E4-985C-6030FA4C853A}"/>
              </a:ext>
            </a:extLst>
          </p:cNvPr>
          <p:cNvPicPr>
            <a:picLocks noChangeAspect="1"/>
          </p:cNvPicPr>
          <p:nvPr/>
        </p:nvPicPr>
        <p:blipFill>
          <a:blip r:embed="rId4"/>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9696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729FF3-A5D6-E844-8B6B-094721E46122}"/>
              </a:ext>
            </a:extLst>
          </p:cNvPr>
          <p:cNvPicPr>
            <a:picLocks noChangeAspect="1"/>
          </p:cNvPicPr>
          <p:nvPr/>
        </p:nvPicPr>
        <p:blipFill>
          <a:blip r:embed="rId3"/>
          <a:stretch>
            <a:fillRect/>
          </a:stretch>
        </p:blipFill>
        <p:spPr>
          <a:xfrm>
            <a:off x="0" y="2"/>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1950309" y="433972"/>
            <a:ext cx="8031892"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Importance of Incoterms</a:t>
            </a:r>
            <a:endParaRPr lang="en-US" sz="4000" b="1" dirty="0">
              <a:solidFill>
                <a:srgbClr val="1E4E5E"/>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0B98D24E-40B8-40BF-9817-D1F80D0B0878}"/>
              </a:ext>
            </a:extLst>
          </p:cNvPr>
          <p:cNvPicPr>
            <a:picLocks noChangeAspect="1"/>
          </p:cNvPicPr>
          <p:nvPr/>
        </p:nvPicPr>
        <p:blipFill>
          <a:blip r:embed="rId4"/>
          <a:stretch>
            <a:fillRect/>
          </a:stretch>
        </p:blipFill>
        <p:spPr>
          <a:xfrm>
            <a:off x="1634686" y="2062926"/>
            <a:ext cx="9290817" cy="3811618"/>
          </a:xfrm>
          <a:prstGeom prst="rect">
            <a:avLst/>
          </a:prstGeom>
        </p:spPr>
      </p:pic>
      <p:cxnSp>
        <p:nvCxnSpPr>
          <p:cNvPr id="6" name="Straight Connector 5">
            <a:extLst>
              <a:ext uri="{FF2B5EF4-FFF2-40B4-BE49-F238E27FC236}">
                <a16:creationId xmlns:a16="http://schemas.microsoft.com/office/drawing/2014/main" id="{7104BD7B-BDD0-412D-9F61-AFEB6B63FFE5}"/>
              </a:ext>
            </a:extLst>
          </p:cNvPr>
          <p:cNvCxnSpPr>
            <a:cxnSpLocks/>
          </p:cNvCxnSpPr>
          <p:nvPr/>
        </p:nvCxnSpPr>
        <p:spPr>
          <a:xfrm>
            <a:off x="4998720" y="3429000"/>
            <a:ext cx="0" cy="2927352"/>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10FD1F6-947C-417C-9415-90B90CD2A925}"/>
              </a:ext>
            </a:extLst>
          </p:cNvPr>
          <p:cNvCxnSpPr>
            <a:cxnSpLocks/>
          </p:cNvCxnSpPr>
          <p:nvPr/>
        </p:nvCxnSpPr>
        <p:spPr>
          <a:xfrm>
            <a:off x="8357616" y="3429000"/>
            <a:ext cx="0" cy="2927352"/>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ED937CE-4235-45D6-B660-F027D3E4CEE4}"/>
              </a:ext>
            </a:extLst>
          </p:cNvPr>
          <p:cNvCxnSpPr>
            <a:cxnSpLocks/>
          </p:cNvCxnSpPr>
          <p:nvPr/>
        </p:nvCxnSpPr>
        <p:spPr>
          <a:xfrm>
            <a:off x="5145024" y="5998464"/>
            <a:ext cx="308457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0D5A4B57-9B22-46F8-9A24-30F803B7B579}"/>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12</a:t>
            </a:fld>
            <a:endParaRPr lang="en-US" b="1" dirty="0"/>
          </a:p>
        </p:txBody>
      </p:sp>
    </p:spTree>
    <p:extLst>
      <p:ext uri="{BB962C8B-B14F-4D97-AF65-F5344CB8AC3E}">
        <p14:creationId xmlns:p14="http://schemas.microsoft.com/office/powerpoint/2010/main" val="224403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F8B2B-1B5C-4AFF-A8B3-28D257B7645E}"/>
              </a:ext>
            </a:extLst>
          </p:cNvPr>
          <p:cNvPicPr>
            <a:picLocks noChangeAspect="1"/>
          </p:cNvPicPr>
          <p:nvPr/>
        </p:nvPicPr>
        <p:blipFill>
          <a:blip r:embed="rId2"/>
          <a:stretch>
            <a:fillRect/>
          </a:stretch>
        </p:blipFill>
        <p:spPr>
          <a:xfrm>
            <a:off x="4410282" y="852280"/>
            <a:ext cx="4981575" cy="5429250"/>
          </a:xfrm>
          <a:prstGeom prst="rect">
            <a:avLst/>
          </a:prstGeom>
        </p:spPr>
      </p:pic>
      <p:sp>
        <p:nvSpPr>
          <p:cNvPr id="11" name="Subtitle 10">
            <a:extLst>
              <a:ext uri="{FF2B5EF4-FFF2-40B4-BE49-F238E27FC236}">
                <a16:creationId xmlns:a16="http://schemas.microsoft.com/office/drawing/2014/main" id="{93E163B9-88EE-47EF-844E-6F8BC755BD18}"/>
              </a:ext>
            </a:extLst>
          </p:cNvPr>
          <p:cNvSpPr>
            <a:spLocks noGrp="1"/>
          </p:cNvSpPr>
          <p:nvPr>
            <p:ph type="subTitle" idx="1"/>
          </p:nvPr>
        </p:nvSpPr>
        <p:spPr>
          <a:xfrm>
            <a:off x="626165" y="1963095"/>
            <a:ext cx="3488635" cy="1043378"/>
          </a:xfrm>
        </p:spPr>
        <p:txBody>
          <a:bodyPr>
            <a:normAutofit/>
          </a:bodyPr>
          <a:lstStyle/>
          <a:p>
            <a:r>
              <a:rPr lang="en-US" sz="3600" b="1" dirty="0"/>
              <a:t>Incoterms 2020</a:t>
            </a:r>
          </a:p>
        </p:txBody>
      </p:sp>
      <p:pic>
        <p:nvPicPr>
          <p:cNvPr id="7" name="Picture 6" descr="A close up of a sign&#10;&#10;Description automatically generated">
            <a:extLst>
              <a:ext uri="{FF2B5EF4-FFF2-40B4-BE49-F238E27FC236}">
                <a16:creationId xmlns:a16="http://schemas.microsoft.com/office/drawing/2014/main" id="{82BD826E-A6F0-45FB-87A8-433D3C4FA12D}"/>
              </a:ext>
            </a:extLst>
          </p:cNvPr>
          <p:cNvPicPr>
            <a:picLocks noChangeAspect="1"/>
          </p:cNvPicPr>
          <p:nvPr/>
        </p:nvPicPr>
        <p:blipFill>
          <a:blip r:embed="rId3"/>
          <a:stretch>
            <a:fillRect/>
          </a:stretch>
        </p:blipFill>
        <p:spPr>
          <a:xfrm>
            <a:off x="0" y="0"/>
            <a:ext cx="2332836" cy="1043378"/>
          </a:xfrm>
          <a:prstGeom prst="rect">
            <a:avLst/>
          </a:prstGeom>
        </p:spPr>
      </p:pic>
    </p:spTree>
    <p:extLst>
      <p:ext uri="{BB962C8B-B14F-4D97-AF65-F5344CB8AC3E}">
        <p14:creationId xmlns:p14="http://schemas.microsoft.com/office/powerpoint/2010/main" val="66962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0AFF45-6D9A-BD45-B047-AE1D0B13C28C}"/>
              </a:ext>
            </a:extLst>
          </p:cNvPr>
          <p:cNvPicPr>
            <a:picLocks noChangeAspect="1"/>
          </p:cNvPicPr>
          <p:nvPr/>
        </p:nvPicPr>
        <p:blipFill>
          <a:blip r:embed="rId3"/>
          <a:stretch>
            <a:fillRect/>
          </a:stretch>
        </p:blipFill>
        <p:spPr>
          <a:xfrm>
            <a:off x="750129" y="6009415"/>
            <a:ext cx="2165349" cy="361950"/>
          </a:xfrm>
          <a:prstGeom prst="rect">
            <a:avLst/>
          </a:prstGeom>
        </p:spPr>
      </p:pic>
      <p:pic>
        <p:nvPicPr>
          <p:cNvPr id="9" name="Picture 8">
            <a:extLst>
              <a:ext uri="{FF2B5EF4-FFF2-40B4-BE49-F238E27FC236}">
                <a16:creationId xmlns:a16="http://schemas.microsoft.com/office/drawing/2014/main" id="{07901990-504B-42AB-874C-B22EBDA4E76C}"/>
              </a:ext>
            </a:extLst>
          </p:cNvPr>
          <p:cNvPicPr>
            <a:picLocks noChangeAspect="1"/>
          </p:cNvPicPr>
          <p:nvPr/>
        </p:nvPicPr>
        <p:blipFill>
          <a:blip r:embed="rId4"/>
          <a:stretch>
            <a:fillRect/>
          </a:stretch>
        </p:blipFill>
        <p:spPr>
          <a:xfrm>
            <a:off x="0" y="0"/>
            <a:ext cx="12192000" cy="6858000"/>
          </a:xfrm>
          <a:prstGeom prst="rect">
            <a:avLst/>
          </a:prstGeom>
        </p:spPr>
      </p:pic>
      <p:sp>
        <p:nvSpPr>
          <p:cNvPr id="10" name="Content Placeholder 5">
            <a:extLst>
              <a:ext uri="{FF2B5EF4-FFF2-40B4-BE49-F238E27FC236}">
                <a16:creationId xmlns:a16="http://schemas.microsoft.com/office/drawing/2014/main" id="{208EFD8F-AA18-4BB5-9050-699D78813474}"/>
              </a:ext>
            </a:extLst>
          </p:cNvPr>
          <p:cNvSpPr txBox="1">
            <a:spLocks/>
          </p:cNvSpPr>
          <p:nvPr/>
        </p:nvSpPr>
        <p:spPr>
          <a:xfrm>
            <a:off x="806509" y="202002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effectLst>
                  <a:outerShdw blurRad="38100" dist="38100" dir="2700000" algn="tl">
                    <a:srgbClr val="000000">
                      <a:alpha val="43137"/>
                    </a:srgbClr>
                  </a:outerShdw>
                </a:effectLst>
                <a:latin typeface="+mj-lt"/>
                <a:ea typeface="+mj-ea"/>
                <a:cs typeface="+mj-cs"/>
              </a:rPr>
              <a:t>On the receivables side…</a:t>
            </a:r>
          </a:p>
        </p:txBody>
      </p:sp>
      <p:sp>
        <p:nvSpPr>
          <p:cNvPr id="3" name="Rectangle 2">
            <a:extLst>
              <a:ext uri="{FF2B5EF4-FFF2-40B4-BE49-F238E27FC236}">
                <a16:creationId xmlns:a16="http://schemas.microsoft.com/office/drawing/2014/main" id="{CDCD4685-CDF5-45F4-9D07-A22EEBF60542}"/>
              </a:ext>
            </a:extLst>
          </p:cNvPr>
          <p:cNvSpPr/>
          <p:nvPr/>
        </p:nvSpPr>
        <p:spPr>
          <a:xfrm>
            <a:off x="2440465" y="548858"/>
            <a:ext cx="7526740" cy="707886"/>
          </a:xfrm>
          <a:prstGeom prst="rect">
            <a:avLst/>
          </a:prstGeom>
        </p:spPr>
        <p:txBody>
          <a:bodyPr wrap="none">
            <a:spAutoFit/>
          </a:bodyPr>
          <a:lstStyle/>
          <a:p>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Working Capital enhancement</a:t>
            </a:r>
            <a:endParaRPr lang="en-US" sz="4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77C2EF-425B-401A-A3BE-DB4B2F62172B}"/>
              </a:ext>
            </a:extLst>
          </p:cNvPr>
          <p:cNvPicPr>
            <a:picLocks noChangeAspect="1"/>
          </p:cNvPicPr>
          <p:nvPr/>
        </p:nvPicPr>
        <p:blipFill>
          <a:blip r:embed="rId5"/>
          <a:stretch>
            <a:fillRect/>
          </a:stretch>
        </p:blipFill>
        <p:spPr>
          <a:xfrm>
            <a:off x="750129" y="2793790"/>
            <a:ext cx="10571980" cy="3038762"/>
          </a:xfrm>
          <a:prstGeom prst="rect">
            <a:avLst/>
          </a:prstGeom>
        </p:spPr>
      </p:pic>
      <p:pic>
        <p:nvPicPr>
          <p:cNvPr id="12" name="Picture 11">
            <a:extLst>
              <a:ext uri="{FF2B5EF4-FFF2-40B4-BE49-F238E27FC236}">
                <a16:creationId xmlns:a16="http://schemas.microsoft.com/office/drawing/2014/main" id="{9CA52FF8-9EEF-414B-8380-B82FEE42F577}"/>
              </a:ext>
            </a:extLst>
          </p:cNvPr>
          <p:cNvPicPr>
            <a:picLocks noChangeAspect="1"/>
          </p:cNvPicPr>
          <p:nvPr/>
        </p:nvPicPr>
        <p:blipFill>
          <a:blip r:embed="rId6"/>
          <a:stretch>
            <a:fillRect/>
          </a:stretch>
        </p:blipFill>
        <p:spPr>
          <a:xfrm>
            <a:off x="115996" y="6363142"/>
            <a:ext cx="2165350" cy="361950"/>
          </a:xfrm>
          <a:prstGeom prst="rect">
            <a:avLst/>
          </a:prstGeom>
        </p:spPr>
      </p:pic>
      <p:sp>
        <p:nvSpPr>
          <p:cNvPr id="13" name="Slide Number Placeholder 2">
            <a:extLst>
              <a:ext uri="{FF2B5EF4-FFF2-40B4-BE49-F238E27FC236}">
                <a16:creationId xmlns:a16="http://schemas.microsoft.com/office/drawing/2014/main" id="{C5531E2B-2CA4-41D2-B254-59840ED676D1}"/>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14</a:t>
            </a:fld>
            <a:endParaRPr lang="en-US" b="1" dirty="0"/>
          </a:p>
        </p:txBody>
      </p:sp>
      <p:sp>
        <p:nvSpPr>
          <p:cNvPr id="15" name="Footer Placeholder 3">
            <a:extLst>
              <a:ext uri="{FF2B5EF4-FFF2-40B4-BE49-F238E27FC236}">
                <a16:creationId xmlns:a16="http://schemas.microsoft.com/office/drawing/2014/main" id="{F321150A-E885-49BA-89F3-C587FD7D1D5A}"/>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spTree>
    <p:extLst>
      <p:ext uri="{BB962C8B-B14F-4D97-AF65-F5344CB8AC3E}">
        <p14:creationId xmlns:p14="http://schemas.microsoft.com/office/powerpoint/2010/main" val="200696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sp>
        <p:nvSpPr>
          <p:cNvPr id="9" name="Content Placeholder 2">
            <a:extLst>
              <a:ext uri="{FF2B5EF4-FFF2-40B4-BE49-F238E27FC236}">
                <a16:creationId xmlns:a16="http://schemas.microsoft.com/office/drawing/2014/main" id="{8BD82925-A8BD-4A14-AAA5-2C965ED6166F}"/>
              </a:ext>
            </a:extLst>
          </p:cNvPr>
          <p:cNvSpPr txBox="1">
            <a:spLocks/>
          </p:cNvSpPr>
          <p:nvPr/>
        </p:nvSpPr>
        <p:spPr>
          <a:xfrm>
            <a:off x="144530" y="1746007"/>
            <a:ext cx="11297299" cy="49302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62" indent="-514362" algn="l">
              <a:buFont typeface="+mj-lt"/>
              <a:buAutoNum type="arabicPeriod"/>
            </a:pPr>
            <a:r>
              <a:rPr lang="en-US" sz="2200" dirty="0"/>
              <a:t>The LC needs to be sent via SWIFT and subject to the UCP (Uniform Customs and Practice for Documentary Credits), ICC (</a:t>
            </a:r>
            <a:r>
              <a:rPr lang="en-US" sz="2200" dirty="0">
                <a:hlinkClick r:id="rId4">
                  <a:extLst>
                    <a:ext uri="{A12FA001-AC4F-418D-AE19-62706E023703}">
                      <ahyp:hlinkClr xmlns:ahyp="http://schemas.microsoft.com/office/drawing/2018/hyperlinkcolor" val="tx"/>
                    </a:ext>
                  </a:extLst>
                </a:hlinkClick>
              </a:rPr>
              <a:t>International Chamber of Commerce</a:t>
            </a:r>
            <a:r>
              <a:rPr lang="en-US" sz="2200" dirty="0"/>
              <a:t>) latest version UCP600 or the </a:t>
            </a:r>
            <a:r>
              <a:rPr lang="en-US" sz="2200" b="1" dirty="0" err="1"/>
              <a:t>eUCP</a:t>
            </a:r>
            <a:r>
              <a:rPr lang="en-US" sz="2200" b="1" dirty="0"/>
              <a:t> 2.0</a:t>
            </a:r>
            <a:r>
              <a:rPr lang="en-US" sz="2200" dirty="0"/>
              <a:t>.</a:t>
            </a:r>
          </a:p>
          <a:p>
            <a:pPr marL="514362" indent="-514362" algn="l">
              <a:buFont typeface="+mj-lt"/>
              <a:buAutoNum type="arabicPeriod"/>
            </a:pPr>
            <a:r>
              <a:rPr lang="en-US" sz="2200" dirty="0"/>
              <a:t>The LC needs to be </a:t>
            </a:r>
            <a:r>
              <a:rPr lang="en-US" sz="2200" u="sng" dirty="0"/>
              <a:t>Advised</a:t>
            </a:r>
            <a:r>
              <a:rPr lang="en-US" sz="2200" dirty="0"/>
              <a:t>, </a:t>
            </a:r>
            <a:r>
              <a:rPr lang="en-US" sz="2200" u="sng" dirty="0"/>
              <a:t>Drawn</a:t>
            </a:r>
            <a:r>
              <a:rPr lang="en-US" sz="2200" dirty="0"/>
              <a:t> and </a:t>
            </a:r>
            <a:r>
              <a:rPr lang="en-US" sz="2200" u="sng" dirty="0"/>
              <a:t>Reimbursed</a:t>
            </a:r>
            <a:r>
              <a:rPr lang="en-US" sz="2200" dirty="0"/>
              <a:t> through Umpqua Bank UMPQUS6P (or Citibank NY, or Standard Chartered Bank or ABC Bank NY). </a:t>
            </a:r>
          </a:p>
          <a:p>
            <a:pPr marL="0" lvl="4">
              <a:lnSpc>
                <a:spcPct val="80000"/>
              </a:lnSpc>
              <a:spcBef>
                <a:spcPts val="1000"/>
              </a:spcBef>
            </a:pPr>
            <a:r>
              <a:rPr lang="en-US" sz="2200" b="1" dirty="0"/>
              <a:t>Umpqua Bank, Trade Operations</a:t>
            </a:r>
          </a:p>
          <a:p>
            <a:pPr>
              <a:lnSpc>
                <a:spcPct val="80000"/>
              </a:lnSpc>
            </a:pPr>
            <a:r>
              <a:rPr lang="en-US" sz="2200" b="1" dirty="0"/>
              <a:t>450 Sansome Street, San Francisco, CA 94111</a:t>
            </a:r>
          </a:p>
          <a:p>
            <a:pPr>
              <a:lnSpc>
                <a:spcPct val="80000"/>
              </a:lnSpc>
            </a:pPr>
            <a:r>
              <a:rPr lang="en-US" sz="2200" b="1" dirty="0"/>
              <a:t>SWIFT:  UMPQUS6P</a:t>
            </a:r>
          </a:p>
          <a:p>
            <a:pPr algn="l">
              <a:lnSpc>
                <a:spcPct val="80000"/>
              </a:lnSpc>
            </a:pPr>
            <a:r>
              <a:rPr lang="en-US" sz="2200" i="1" dirty="0"/>
              <a:t>	</a:t>
            </a:r>
            <a:r>
              <a:rPr lang="en-US" sz="2000" i="1" dirty="0"/>
              <a:t>Important note: If the issuing bank is unable to advise directly to Umpqua Bank reference 	Umpqua Bank as 2nd Advising Bank and note in the additional conditions</a:t>
            </a:r>
            <a:r>
              <a:rPr lang="en-US" sz="2000" dirty="0"/>
              <a:t>.</a:t>
            </a:r>
          </a:p>
          <a:p>
            <a:pPr algn="l"/>
            <a:r>
              <a:rPr lang="en-US" sz="2200" dirty="0"/>
              <a:t>3.    The LC must be </a:t>
            </a:r>
            <a:r>
              <a:rPr lang="en-US" sz="2200" u="sng" dirty="0"/>
              <a:t>freely negotiable</a:t>
            </a:r>
            <a:r>
              <a:rPr lang="en-US" sz="2200" dirty="0"/>
              <a:t> and payable through a major U.S. Bank.</a:t>
            </a:r>
          </a:p>
          <a:p>
            <a:pPr algn="l"/>
            <a:endParaRPr lang="en-US" sz="2200" dirty="0"/>
          </a:p>
        </p:txBody>
      </p:sp>
      <p:pic>
        <p:nvPicPr>
          <p:cNvPr id="8" name="Picture 7">
            <a:extLst>
              <a:ext uri="{FF2B5EF4-FFF2-40B4-BE49-F238E27FC236}">
                <a16:creationId xmlns:a16="http://schemas.microsoft.com/office/drawing/2014/main" id="{AC64372D-00C9-4632-94DD-E01F8A49BD34}"/>
              </a:ext>
            </a:extLst>
          </p:cNvPr>
          <p:cNvPicPr>
            <a:picLocks noChangeAspect="1"/>
          </p:cNvPicPr>
          <p:nvPr/>
        </p:nvPicPr>
        <p:blipFill>
          <a:blip r:embed="rId5"/>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B2D760A9-45E5-47E6-A331-82FC0FB5E3F6}"/>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15</a:t>
            </a:fld>
            <a:endParaRPr lang="en-US" b="1" dirty="0"/>
          </a:p>
        </p:txBody>
      </p:sp>
      <p:sp>
        <p:nvSpPr>
          <p:cNvPr id="12" name="Footer Placeholder 3">
            <a:extLst>
              <a:ext uri="{FF2B5EF4-FFF2-40B4-BE49-F238E27FC236}">
                <a16:creationId xmlns:a16="http://schemas.microsoft.com/office/drawing/2014/main" id="{BB886B02-4C74-4A4D-835C-C885F550B494}"/>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Calling all Exporters! Master the Art of the LC DanielleAustin@UmpquaBank.com</a:t>
            </a:r>
          </a:p>
          <a:p>
            <a:endParaRPr lang="en-US" dirty="0"/>
          </a:p>
        </p:txBody>
      </p:sp>
      <p:sp>
        <p:nvSpPr>
          <p:cNvPr id="13" name="TextBox 12">
            <a:extLst>
              <a:ext uri="{FF2B5EF4-FFF2-40B4-BE49-F238E27FC236}">
                <a16:creationId xmlns:a16="http://schemas.microsoft.com/office/drawing/2014/main" id="{CB4F4A8E-233D-4072-AB3D-CBC797BE908F}"/>
              </a:ext>
            </a:extLst>
          </p:cNvPr>
          <p:cNvSpPr txBox="1"/>
          <p:nvPr/>
        </p:nvSpPr>
        <p:spPr>
          <a:xfrm>
            <a:off x="2059289" y="688144"/>
            <a:ext cx="825484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Importance of LC Instructions</a:t>
            </a:r>
          </a:p>
        </p:txBody>
      </p:sp>
      <p:pic>
        <p:nvPicPr>
          <p:cNvPr id="11" name="Picture 10">
            <a:extLst>
              <a:ext uri="{FF2B5EF4-FFF2-40B4-BE49-F238E27FC236}">
                <a16:creationId xmlns:a16="http://schemas.microsoft.com/office/drawing/2014/main" id="{34ACD95C-BCC8-43F4-8728-EC76644D1E19}"/>
              </a:ext>
            </a:extLst>
          </p:cNvPr>
          <p:cNvPicPr>
            <a:picLocks noChangeAspect="1"/>
          </p:cNvPicPr>
          <p:nvPr/>
        </p:nvPicPr>
        <p:blipFill>
          <a:blip r:embed="rId6"/>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61594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pic>
        <p:nvPicPr>
          <p:cNvPr id="2" name="Picture 1">
            <a:extLst>
              <a:ext uri="{FF2B5EF4-FFF2-40B4-BE49-F238E27FC236}">
                <a16:creationId xmlns:a16="http://schemas.microsoft.com/office/drawing/2014/main" id="{38039EC2-76C7-4740-B8AF-E7598F1662A8}"/>
              </a:ext>
            </a:extLst>
          </p:cNvPr>
          <p:cNvPicPr>
            <a:picLocks noChangeAspect="1"/>
          </p:cNvPicPr>
          <p:nvPr/>
        </p:nvPicPr>
        <p:blipFill>
          <a:blip r:embed="rId4"/>
          <a:stretch>
            <a:fillRect/>
          </a:stretch>
        </p:blipFill>
        <p:spPr>
          <a:xfrm>
            <a:off x="306001" y="6314303"/>
            <a:ext cx="2165350" cy="361950"/>
          </a:xfrm>
          <a:prstGeom prst="rect">
            <a:avLst/>
          </a:prstGeom>
        </p:spPr>
      </p:pic>
      <p:sp>
        <p:nvSpPr>
          <p:cNvPr id="9" name="Content Placeholder 2">
            <a:extLst>
              <a:ext uri="{FF2B5EF4-FFF2-40B4-BE49-F238E27FC236}">
                <a16:creationId xmlns:a16="http://schemas.microsoft.com/office/drawing/2014/main" id="{8BD82925-A8BD-4A14-AAA5-2C965ED6166F}"/>
              </a:ext>
            </a:extLst>
          </p:cNvPr>
          <p:cNvSpPr txBox="1">
            <a:spLocks/>
          </p:cNvSpPr>
          <p:nvPr/>
        </p:nvSpPr>
        <p:spPr>
          <a:xfrm>
            <a:off x="306001" y="1837007"/>
            <a:ext cx="11297299" cy="49302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62" indent="-514362" algn="l">
              <a:buFont typeface="+mj-lt"/>
              <a:buAutoNum type="arabicPeriod" startAt="4"/>
            </a:pPr>
            <a:r>
              <a:rPr lang="en-US" sz="2200" dirty="0"/>
              <a:t>The LC needs to be issued at the time of _____ the purchase order/sign contract/ 60 days prior to the ship date. </a:t>
            </a:r>
            <a:r>
              <a:rPr lang="en-US" sz="2200" i="1" dirty="0">
                <a:solidFill>
                  <a:srgbClr val="0070C0"/>
                </a:solidFill>
              </a:rPr>
              <a:t>----------customize this to your business</a:t>
            </a:r>
          </a:p>
          <a:p>
            <a:pPr marL="514362" indent="-514362" algn="l">
              <a:buFont typeface="+mj-lt"/>
              <a:buAutoNum type="arabicPeriod" startAt="4"/>
            </a:pPr>
            <a:endParaRPr lang="en-US" sz="1200" dirty="0"/>
          </a:p>
          <a:p>
            <a:pPr marL="514362" indent="-514362" algn="l">
              <a:buFont typeface="+mj-lt"/>
              <a:buAutoNum type="arabicPeriod" startAt="4"/>
            </a:pPr>
            <a:r>
              <a:rPr lang="en-US" sz="2200" dirty="0"/>
              <a:t>Beneficiary is to be shown as: </a:t>
            </a:r>
            <a:r>
              <a:rPr lang="en-US" sz="2200" i="1" dirty="0">
                <a:solidFill>
                  <a:srgbClr val="0070C0"/>
                </a:solidFill>
              </a:rPr>
              <a:t>---------- EXACTLY as it appears on Proforma, Invoice, P/L</a:t>
            </a:r>
            <a:endParaRPr lang="en-US" sz="2200" dirty="0"/>
          </a:p>
          <a:p>
            <a:r>
              <a:rPr lang="en-US" sz="2200" dirty="0"/>
              <a:t>ABC Exporter Inc</a:t>
            </a:r>
            <a:br>
              <a:rPr lang="en-US" sz="2200" dirty="0"/>
            </a:br>
            <a:r>
              <a:rPr lang="en-US" sz="2200" dirty="0"/>
              <a:t>456 Main Street</a:t>
            </a:r>
            <a:br>
              <a:rPr lang="en-US" sz="2200" dirty="0"/>
            </a:br>
            <a:r>
              <a:rPr lang="en-US" sz="2200" dirty="0"/>
              <a:t>Sacramento, CA 95814</a:t>
            </a:r>
          </a:p>
          <a:p>
            <a:pPr marL="514362" indent="-514362" algn="l">
              <a:buAutoNum type="arabicPeriod" startAt="6"/>
            </a:pPr>
            <a:r>
              <a:rPr lang="en-US" sz="2200" dirty="0"/>
              <a:t>Applicant/Buyer would need to reference </a:t>
            </a:r>
          </a:p>
          <a:p>
            <a:r>
              <a:rPr lang="en-US" sz="2200" dirty="0"/>
              <a:t>Company Name </a:t>
            </a:r>
          </a:p>
          <a:p>
            <a:r>
              <a:rPr lang="en-US" sz="2200" dirty="0"/>
              <a:t>Actual street address </a:t>
            </a:r>
          </a:p>
          <a:p>
            <a:pPr algn="l"/>
            <a:endParaRPr lang="en-US" sz="2200" dirty="0"/>
          </a:p>
        </p:txBody>
      </p:sp>
      <p:sp>
        <p:nvSpPr>
          <p:cNvPr id="11" name="TextBox 10">
            <a:extLst>
              <a:ext uri="{FF2B5EF4-FFF2-40B4-BE49-F238E27FC236}">
                <a16:creationId xmlns:a16="http://schemas.microsoft.com/office/drawing/2014/main" id="{A58688DF-040B-47A7-B70F-A5EAA08EFCBD}"/>
              </a:ext>
            </a:extLst>
          </p:cNvPr>
          <p:cNvSpPr txBox="1"/>
          <p:nvPr/>
        </p:nvSpPr>
        <p:spPr>
          <a:xfrm>
            <a:off x="2059289" y="688144"/>
            <a:ext cx="825484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Letter of Credit Instructions</a:t>
            </a:r>
            <a:endParaRPr lang="en-US" sz="4000" b="1" i="1" dirty="0">
              <a:solidFill>
                <a:schemeClr val="bg1"/>
              </a:solidFill>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B7AF7AB3-D208-4167-9C6A-236469445337}"/>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16</a:t>
            </a:fld>
            <a:endParaRPr lang="en-US" b="1" dirty="0"/>
          </a:p>
        </p:txBody>
      </p:sp>
      <p:sp>
        <p:nvSpPr>
          <p:cNvPr id="12" name="Footer Placeholder 3">
            <a:extLst>
              <a:ext uri="{FF2B5EF4-FFF2-40B4-BE49-F238E27FC236}">
                <a16:creationId xmlns:a16="http://schemas.microsoft.com/office/drawing/2014/main" id="{7F45D26A-259A-430A-B5DD-236F04D9C0A9}"/>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8" name="Picture 7">
            <a:extLst>
              <a:ext uri="{FF2B5EF4-FFF2-40B4-BE49-F238E27FC236}">
                <a16:creationId xmlns:a16="http://schemas.microsoft.com/office/drawing/2014/main" id="{38089593-AC31-4FB1-B2E5-57BBBB13FCD8}"/>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198239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sp>
        <p:nvSpPr>
          <p:cNvPr id="11" name="TextBox 10">
            <a:extLst>
              <a:ext uri="{FF2B5EF4-FFF2-40B4-BE49-F238E27FC236}">
                <a16:creationId xmlns:a16="http://schemas.microsoft.com/office/drawing/2014/main" id="{A58688DF-040B-47A7-B70F-A5EAA08EFCBD}"/>
              </a:ext>
            </a:extLst>
          </p:cNvPr>
          <p:cNvSpPr txBox="1"/>
          <p:nvPr/>
        </p:nvSpPr>
        <p:spPr>
          <a:xfrm>
            <a:off x="2059289" y="688144"/>
            <a:ext cx="825484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LC Instructions </a:t>
            </a:r>
            <a:r>
              <a:rPr lang="en-US" sz="2000" b="1" i="1" dirty="0">
                <a:solidFill>
                  <a:schemeClr val="bg1"/>
                </a:solidFill>
                <a:latin typeface="Arial" panose="020B0604020202020204" pitchFamily="34" charset="0"/>
                <a:cs typeface="Arial" panose="020B0604020202020204" pitchFamily="34" charset="0"/>
              </a:rPr>
              <a:t>– ask for the word doc</a:t>
            </a:r>
            <a:endParaRPr lang="en-US" sz="4000" b="1" i="1"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34F5B94C-B4BC-4E04-967B-DD8DF39C30BC}"/>
              </a:ext>
            </a:extLst>
          </p:cNvPr>
          <p:cNvSpPr txBox="1">
            <a:spLocks/>
          </p:cNvSpPr>
          <p:nvPr/>
        </p:nvSpPr>
        <p:spPr>
          <a:xfrm>
            <a:off x="420954" y="202447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62" indent="-514362" algn="l">
              <a:buFont typeface="+mj-lt"/>
              <a:buAutoNum type="arabicPeriod" startAt="7"/>
            </a:pPr>
            <a:r>
              <a:rPr lang="en-US" u="sng" dirty="0"/>
              <a:t>Description of goods/service</a:t>
            </a:r>
            <a:r>
              <a:rPr lang="en-US" dirty="0"/>
              <a:t> as “</a:t>
            </a:r>
            <a:r>
              <a:rPr lang="en-US" i="1" dirty="0"/>
              <a:t>generic product description</a:t>
            </a:r>
            <a:r>
              <a:rPr lang="en-US" dirty="0"/>
              <a:t>” do not reference P.O. details.</a:t>
            </a:r>
          </a:p>
          <a:p>
            <a:pPr marL="514362" indent="-514362" algn="l">
              <a:buFont typeface="+mj-lt"/>
              <a:buAutoNum type="arabicPeriod" startAt="7"/>
            </a:pPr>
            <a:endParaRPr lang="en-US" sz="1600" dirty="0"/>
          </a:p>
          <a:p>
            <a:pPr marL="514362" indent="-514362" algn="l">
              <a:buFont typeface="+mj-lt"/>
              <a:buAutoNum type="arabicPeriod" startAt="7"/>
            </a:pPr>
            <a:r>
              <a:rPr lang="en-US" u="sng" dirty="0"/>
              <a:t>Transferable LC</a:t>
            </a:r>
            <a:r>
              <a:rPr lang="en-US" dirty="0"/>
              <a:t> is acceptable, nominate Umpqua Bank as transferring bank.</a:t>
            </a:r>
          </a:p>
          <a:p>
            <a:pPr marL="514362" indent="-514362" algn="l">
              <a:buFont typeface="+mj-lt"/>
              <a:buAutoNum type="arabicPeriod" startAt="7"/>
            </a:pPr>
            <a:endParaRPr lang="en-US" dirty="0"/>
          </a:p>
          <a:p>
            <a:pPr marL="514362" indent="-514362" algn="l">
              <a:buFont typeface="+mj-lt"/>
              <a:buAutoNum type="arabicPeriod" startAt="7"/>
            </a:pPr>
            <a:r>
              <a:rPr lang="en-US" dirty="0"/>
              <a:t>The LC needs to be in </a:t>
            </a:r>
            <a:r>
              <a:rPr lang="en-US" u="sng" dirty="0"/>
              <a:t>English and payable in USD, U.S. dollars</a:t>
            </a:r>
            <a:r>
              <a:rPr lang="en-US" dirty="0"/>
              <a:t>. </a:t>
            </a:r>
          </a:p>
          <a:p>
            <a:pPr marL="514362" indent="-514362" algn="l">
              <a:buFont typeface="+mj-lt"/>
              <a:buAutoNum type="arabicPeriod" startAt="7"/>
            </a:pPr>
            <a:endParaRPr lang="en-US" sz="1400" dirty="0"/>
          </a:p>
          <a:p>
            <a:pPr marL="514362" indent="-514362" algn="l">
              <a:buFont typeface="+mj-lt"/>
              <a:buAutoNum type="arabicPeriod" startAt="7"/>
            </a:pPr>
            <a:r>
              <a:rPr lang="en-US" u="sng" dirty="0"/>
              <a:t>Usance LCs</a:t>
            </a:r>
            <a:r>
              <a:rPr lang="en-US" dirty="0"/>
              <a:t> are acceptable, the LC must reference “</a:t>
            </a:r>
            <a:r>
              <a:rPr lang="en-US" i="1" dirty="0"/>
              <a:t>Acceptance commission and discount charges are for the account of the applicant, and drafts are negotiated at sight basis”. </a:t>
            </a:r>
            <a:r>
              <a:rPr lang="en-US" sz="2000" i="1" dirty="0">
                <a:solidFill>
                  <a:srgbClr val="0070C0"/>
                </a:solidFill>
              </a:rPr>
              <a:t>----------note different language if LC 301</a:t>
            </a:r>
          </a:p>
          <a:p>
            <a:pPr algn="l"/>
            <a:endParaRPr lang="en-US" dirty="0"/>
          </a:p>
        </p:txBody>
      </p:sp>
      <p:pic>
        <p:nvPicPr>
          <p:cNvPr id="9" name="Picture 8">
            <a:extLst>
              <a:ext uri="{FF2B5EF4-FFF2-40B4-BE49-F238E27FC236}">
                <a16:creationId xmlns:a16="http://schemas.microsoft.com/office/drawing/2014/main" id="{1700544A-A675-4A0C-9733-8E63F8819495}"/>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BEF84488-3459-4903-A715-2294E32607A9}"/>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17</a:t>
            </a:fld>
            <a:endParaRPr lang="en-US" b="1" dirty="0"/>
          </a:p>
        </p:txBody>
      </p:sp>
      <p:sp>
        <p:nvSpPr>
          <p:cNvPr id="12" name="Footer Placeholder 3">
            <a:extLst>
              <a:ext uri="{FF2B5EF4-FFF2-40B4-BE49-F238E27FC236}">
                <a16:creationId xmlns:a16="http://schemas.microsoft.com/office/drawing/2014/main" id="{31624FF2-44BE-4A26-8D4F-676C3160AF88}"/>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3" name="Picture 12">
            <a:extLst>
              <a:ext uri="{FF2B5EF4-FFF2-40B4-BE49-F238E27FC236}">
                <a16:creationId xmlns:a16="http://schemas.microsoft.com/office/drawing/2014/main" id="{F6576D2F-1DA2-44A3-8CB9-3D79D78BDE08}"/>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130552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sp>
        <p:nvSpPr>
          <p:cNvPr id="11" name="TextBox 10">
            <a:extLst>
              <a:ext uri="{FF2B5EF4-FFF2-40B4-BE49-F238E27FC236}">
                <a16:creationId xmlns:a16="http://schemas.microsoft.com/office/drawing/2014/main" id="{A58688DF-040B-47A7-B70F-A5EAA08EFCBD}"/>
              </a:ext>
            </a:extLst>
          </p:cNvPr>
          <p:cNvSpPr txBox="1"/>
          <p:nvPr/>
        </p:nvSpPr>
        <p:spPr>
          <a:xfrm>
            <a:off x="2059289" y="688144"/>
            <a:ext cx="825484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LC Instructions</a:t>
            </a:r>
            <a:endParaRPr lang="en-US" sz="4000" b="1" i="1"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718F83EB-99B6-4695-827C-698DA59E5A5E}"/>
              </a:ext>
            </a:extLst>
          </p:cNvPr>
          <p:cNvSpPr txBox="1">
            <a:spLocks/>
          </p:cNvSpPr>
          <p:nvPr/>
        </p:nvSpPr>
        <p:spPr>
          <a:xfrm>
            <a:off x="660070" y="1961913"/>
            <a:ext cx="10515600"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6" indent="-514356" algn="l">
              <a:buFont typeface="+mj-lt"/>
              <a:buAutoNum type="arabicPeriod" startAt="11"/>
            </a:pPr>
            <a:r>
              <a:rPr lang="en-US" u="sng" dirty="0"/>
              <a:t>Drafts</a:t>
            </a:r>
            <a:r>
              <a:rPr lang="en-US" dirty="0"/>
              <a:t> are payable at sight bases and discount and acceptance charges are for the account of the buyer. </a:t>
            </a:r>
            <a:r>
              <a:rPr lang="en-US" u="sng" dirty="0"/>
              <a:t>Deferred</a:t>
            </a:r>
            <a:r>
              <a:rPr lang="en-US" dirty="0"/>
              <a:t> payment LCs are not acceptable.</a:t>
            </a:r>
          </a:p>
          <a:p>
            <a:pPr marL="514356" indent="-514356" algn="l">
              <a:buFont typeface="+mj-lt"/>
              <a:buAutoNum type="arabicPeriod" startAt="11"/>
            </a:pPr>
            <a:endParaRPr lang="en-US" dirty="0"/>
          </a:p>
          <a:p>
            <a:pPr marL="514356" indent="-514356" algn="l">
              <a:buFont typeface="+mj-lt"/>
              <a:buAutoNum type="arabicPeriod" startAt="11"/>
            </a:pPr>
            <a:r>
              <a:rPr lang="en-US" u="sng" dirty="0"/>
              <a:t>Tolerance</a:t>
            </a:r>
            <a:r>
              <a:rPr lang="en-US" dirty="0"/>
              <a:t>: The amount of the LC should reference +/- ____% or the exact amount.</a:t>
            </a:r>
          </a:p>
          <a:p>
            <a:pPr marL="514356" indent="-514356" algn="l">
              <a:buFont typeface="+mj-lt"/>
              <a:buAutoNum type="arabicPeriod" startAt="11"/>
            </a:pPr>
            <a:endParaRPr lang="en-US" dirty="0"/>
          </a:p>
          <a:p>
            <a:pPr marL="514356" indent="-514356" algn="l">
              <a:buFont typeface="+mj-lt"/>
              <a:buAutoNum type="arabicPeriod" startAt="11"/>
            </a:pPr>
            <a:r>
              <a:rPr lang="en-US" dirty="0"/>
              <a:t>Reference </a:t>
            </a:r>
            <a:r>
              <a:rPr lang="en-US" u="sng" dirty="0"/>
              <a:t>Incoterms 2010</a:t>
            </a:r>
            <a:r>
              <a:rPr lang="en-US" dirty="0"/>
              <a:t> - International Commercial [Shipping] Terms.</a:t>
            </a:r>
          </a:p>
          <a:p>
            <a:pPr algn="l"/>
            <a:r>
              <a:rPr lang="en-US" dirty="0"/>
              <a:t>	CIP/CIF ______   place (port) of destination</a:t>
            </a:r>
          </a:p>
          <a:p>
            <a:pPr marL="514356" indent="-514356" algn="l">
              <a:buFont typeface="+mj-lt"/>
              <a:buAutoNum type="arabicPeriod" startAt="11"/>
            </a:pPr>
            <a:endParaRPr lang="en-US" sz="1900" dirty="0"/>
          </a:p>
          <a:p>
            <a:pPr marL="514356" indent="-514356" algn="l">
              <a:buFont typeface="Arial" panose="020B0604020202020204" pitchFamily="34" charset="0"/>
              <a:buAutoNum type="arabicPeriod" startAt="14"/>
            </a:pPr>
            <a:r>
              <a:rPr lang="en-US" dirty="0"/>
              <a:t>Transshipment: </a:t>
            </a:r>
            <a:r>
              <a:rPr lang="en-US" b="1" dirty="0"/>
              <a:t>Allowed</a:t>
            </a:r>
          </a:p>
          <a:p>
            <a:pPr marL="514356" indent="-514356" algn="l">
              <a:buFont typeface="Arial" panose="020B0604020202020204" pitchFamily="34" charset="0"/>
              <a:buAutoNum type="arabicPeriod" startAt="14"/>
            </a:pPr>
            <a:endParaRPr lang="en-US" sz="1900" u="sng" dirty="0"/>
          </a:p>
          <a:p>
            <a:pPr marL="514356" indent="-514356" algn="l">
              <a:buFont typeface="Arial" panose="020B0604020202020204" pitchFamily="34" charset="0"/>
              <a:buAutoNum type="arabicPeriod" startAt="14"/>
            </a:pPr>
            <a:r>
              <a:rPr lang="en-US" u="sng" dirty="0"/>
              <a:t>Partial Shipments:</a:t>
            </a:r>
            <a:r>
              <a:rPr lang="en-US" dirty="0"/>
              <a:t> </a:t>
            </a:r>
            <a:r>
              <a:rPr lang="en-US" b="1" dirty="0"/>
              <a:t>Allowed</a:t>
            </a:r>
          </a:p>
          <a:p>
            <a:pPr algn="l"/>
            <a:endParaRPr lang="en-US" dirty="0"/>
          </a:p>
        </p:txBody>
      </p:sp>
      <p:pic>
        <p:nvPicPr>
          <p:cNvPr id="9" name="Picture 8">
            <a:extLst>
              <a:ext uri="{FF2B5EF4-FFF2-40B4-BE49-F238E27FC236}">
                <a16:creationId xmlns:a16="http://schemas.microsoft.com/office/drawing/2014/main" id="{E4093834-F83A-45BD-8854-3987EB18C85E}"/>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EB922719-653B-4048-9E53-067A349E36FE}"/>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18</a:t>
            </a:fld>
            <a:endParaRPr lang="en-US" b="1" dirty="0"/>
          </a:p>
        </p:txBody>
      </p:sp>
      <p:sp>
        <p:nvSpPr>
          <p:cNvPr id="12" name="Footer Placeholder 3">
            <a:extLst>
              <a:ext uri="{FF2B5EF4-FFF2-40B4-BE49-F238E27FC236}">
                <a16:creationId xmlns:a16="http://schemas.microsoft.com/office/drawing/2014/main" id="{71C0DD87-D15F-4DA1-AA8C-701180D1946F}"/>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3" name="Picture 12">
            <a:extLst>
              <a:ext uri="{FF2B5EF4-FFF2-40B4-BE49-F238E27FC236}">
                <a16:creationId xmlns:a16="http://schemas.microsoft.com/office/drawing/2014/main" id="{6859E58C-0E20-4D78-9441-0273A0559A89}"/>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298152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sp>
        <p:nvSpPr>
          <p:cNvPr id="11" name="TextBox 10">
            <a:extLst>
              <a:ext uri="{FF2B5EF4-FFF2-40B4-BE49-F238E27FC236}">
                <a16:creationId xmlns:a16="http://schemas.microsoft.com/office/drawing/2014/main" id="{A58688DF-040B-47A7-B70F-A5EAA08EFCBD}"/>
              </a:ext>
            </a:extLst>
          </p:cNvPr>
          <p:cNvSpPr txBox="1"/>
          <p:nvPr/>
        </p:nvSpPr>
        <p:spPr>
          <a:xfrm>
            <a:off x="2059289" y="688144"/>
            <a:ext cx="825484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LC Instructions</a:t>
            </a:r>
            <a:endParaRPr lang="en-US" sz="4000" b="1" i="1"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C19D197-7540-4C81-A094-1F542A1DC1EA}"/>
              </a:ext>
            </a:extLst>
          </p:cNvPr>
          <p:cNvSpPr txBox="1">
            <a:spLocks/>
          </p:cNvSpPr>
          <p:nvPr/>
        </p:nvSpPr>
        <p:spPr>
          <a:xfrm>
            <a:off x="601716" y="2418031"/>
            <a:ext cx="11411607"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startAt="16"/>
            </a:pPr>
            <a:r>
              <a:rPr lang="en-US" u="sng" dirty="0"/>
              <a:t>LC Bank fees:</a:t>
            </a:r>
            <a:r>
              <a:rPr lang="en-US" dirty="0"/>
              <a:t> All charges are for the account of the applicant including reimbursement.</a:t>
            </a:r>
          </a:p>
          <a:p>
            <a:pPr marL="514350" indent="-514350" algn="l">
              <a:buFont typeface="+mj-lt"/>
              <a:buAutoNum type="arabicPeriod" startAt="16"/>
            </a:pPr>
            <a:endParaRPr lang="en-US" sz="2000" u="sng" dirty="0"/>
          </a:p>
          <a:p>
            <a:pPr marL="514350" indent="-514350" algn="l">
              <a:buFont typeface="+mj-lt"/>
              <a:buAutoNum type="arabicPeriod" startAt="16"/>
            </a:pPr>
            <a:r>
              <a:rPr lang="en-US" u="sng" dirty="0"/>
              <a:t>Expiration:</a:t>
            </a:r>
            <a:r>
              <a:rPr lang="en-US" dirty="0"/>
              <a:t> LC is to expire in the U.S. and 21 days after the last ship date. </a:t>
            </a:r>
          </a:p>
          <a:p>
            <a:pPr marL="514350" indent="-514350" algn="l">
              <a:buFont typeface="+mj-lt"/>
              <a:buAutoNum type="arabicPeriod" startAt="16"/>
            </a:pPr>
            <a:endParaRPr lang="en-US" sz="2000" dirty="0"/>
          </a:p>
          <a:p>
            <a:pPr marL="514350" indent="-514350" algn="l">
              <a:buFont typeface="+mj-lt"/>
              <a:buAutoNum type="arabicPeriod" startAt="16"/>
            </a:pPr>
            <a:r>
              <a:rPr lang="en-US" u="sng" dirty="0"/>
              <a:t>Period for Presentation</a:t>
            </a:r>
            <a:r>
              <a:rPr lang="en-US" dirty="0"/>
              <a:t>: 21-30 days</a:t>
            </a:r>
          </a:p>
          <a:p>
            <a:pPr marL="514350" indent="-514350" algn="l">
              <a:buFont typeface="+mj-lt"/>
              <a:buAutoNum type="arabicPeriod" startAt="16"/>
            </a:pPr>
            <a:endParaRPr lang="en-US" sz="2000" dirty="0"/>
          </a:p>
          <a:p>
            <a:pPr marL="514350" indent="-514350" algn="l">
              <a:buFont typeface="+mj-lt"/>
              <a:buAutoNum type="arabicPeriod" startAt="16"/>
            </a:pPr>
            <a:r>
              <a:rPr lang="en-US" u="sng" dirty="0"/>
              <a:t>Country of Origin</a:t>
            </a:r>
            <a:r>
              <a:rPr lang="en-US" dirty="0"/>
              <a:t>: USA (Drop ship, or multiple shipping locations?)</a:t>
            </a:r>
            <a:endParaRPr lang="en-US" sz="2000" dirty="0"/>
          </a:p>
          <a:p>
            <a:pPr algn="l"/>
            <a:endParaRPr lang="en-US" dirty="0"/>
          </a:p>
        </p:txBody>
      </p:sp>
      <p:pic>
        <p:nvPicPr>
          <p:cNvPr id="9" name="Picture 8">
            <a:extLst>
              <a:ext uri="{FF2B5EF4-FFF2-40B4-BE49-F238E27FC236}">
                <a16:creationId xmlns:a16="http://schemas.microsoft.com/office/drawing/2014/main" id="{6F9F7C76-0AE8-49B3-AA64-00A2DBC42BEF}"/>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D3847B8B-C28D-407D-B881-3B274D6AC81D}"/>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19</a:t>
            </a:fld>
            <a:endParaRPr lang="en-US" b="1" dirty="0"/>
          </a:p>
        </p:txBody>
      </p:sp>
      <p:sp>
        <p:nvSpPr>
          <p:cNvPr id="12" name="Footer Placeholder 3">
            <a:extLst>
              <a:ext uri="{FF2B5EF4-FFF2-40B4-BE49-F238E27FC236}">
                <a16:creationId xmlns:a16="http://schemas.microsoft.com/office/drawing/2014/main" id="{BCC43DFE-3243-41EB-8387-927693A77974}"/>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3" name="Picture 12">
            <a:extLst>
              <a:ext uri="{FF2B5EF4-FFF2-40B4-BE49-F238E27FC236}">
                <a16:creationId xmlns:a16="http://schemas.microsoft.com/office/drawing/2014/main" id="{AE2A49C1-E60A-4E19-AA43-C834E948559C}"/>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262038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174468" y="543697"/>
            <a:ext cx="8031891" cy="707886"/>
          </a:xfrm>
          <a:prstGeom prst="rect">
            <a:avLst/>
          </a:prstGeom>
          <a:noFill/>
        </p:spPr>
        <p:txBody>
          <a:bodyPr wrap="square" rtlCol="0">
            <a:spAutoFit/>
          </a:bodyPr>
          <a:lstStyle/>
          <a:p>
            <a:pPr algn="ctr"/>
            <a:r>
              <a:rPr lang="en-US" sz="4000" b="1" i="1" dirty="0">
                <a:solidFill>
                  <a:srgbClr val="F4EBE1"/>
                </a:solidFill>
                <a:latin typeface="Arial" panose="020B0604020202020204" pitchFamily="34" charset="0"/>
                <a:cs typeface="Arial" panose="020B0604020202020204" pitchFamily="34" charset="0"/>
              </a:rPr>
              <a:t>Calling all Exporters!</a:t>
            </a:r>
          </a:p>
        </p:txBody>
      </p:sp>
      <p:pic>
        <p:nvPicPr>
          <p:cNvPr id="2" name="Picture 1">
            <a:extLst>
              <a:ext uri="{FF2B5EF4-FFF2-40B4-BE49-F238E27FC236}">
                <a16:creationId xmlns:a16="http://schemas.microsoft.com/office/drawing/2014/main" id="{38039EC2-76C7-4740-B8AF-E7598F1662A8}"/>
              </a:ext>
            </a:extLst>
          </p:cNvPr>
          <p:cNvPicPr>
            <a:picLocks noChangeAspect="1"/>
          </p:cNvPicPr>
          <p:nvPr/>
        </p:nvPicPr>
        <p:blipFill>
          <a:blip r:embed="rId5"/>
          <a:stretch>
            <a:fillRect/>
          </a:stretch>
        </p:blipFill>
        <p:spPr>
          <a:xfrm>
            <a:off x="306001" y="6314303"/>
            <a:ext cx="2165350" cy="361950"/>
          </a:xfrm>
          <a:prstGeom prst="rect">
            <a:avLst/>
          </a:prstGeom>
        </p:spPr>
      </p:pic>
      <p:sp>
        <p:nvSpPr>
          <p:cNvPr id="5" name="Rectangle 4">
            <a:extLst>
              <a:ext uri="{FF2B5EF4-FFF2-40B4-BE49-F238E27FC236}">
                <a16:creationId xmlns:a16="http://schemas.microsoft.com/office/drawing/2014/main" id="{21F792CD-A051-45E8-BD53-40A2666447D7}"/>
              </a:ext>
            </a:extLst>
          </p:cNvPr>
          <p:cNvSpPr/>
          <p:nvPr/>
        </p:nvSpPr>
        <p:spPr>
          <a:xfrm>
            <a:off x="1243060" y="2061849"/>
            <a:ext cx="9405994" cy="3939540"/>
          </a:xfrm>
          <a:prstGeom prst="rect">
            <a:avLst/>
          </a:prstGeom>
        </p:spPr>
        <p:txBody>
          <a:bodyPr wrap="square">
            <a:spAutoFit/>
          </a:bodyPr>
          <a:lstStyle/>
          <a:p>
            <a:pPr algn="ctr"/>
            <a:r>
              <a:rPr lang="en-US" sz="2400" b="1" i="1" dirty="0">
                <a:latin typeface="Calibri" panose="020F0502020204030204" pitchFamily="34" charset="0"/>
                <a:cs typeface="Calibri" panose="020F0502020204030204" pitchFamily="34" charset="0"/>
              </a:rPr>
              <a:t>Ship around the world, get paid in days, while offering extended terms at U.S. rates, for ZERO bank fees! </a:t>
            </a:r>
            <a:br>
              <a:rPr lang="en-US" sz="2400" b="1" i="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	How to use an Export LC as a secured International Sales Tool!</a:t>
            </a:r>
          </a:p>
          <a:p>
            <a:pPr marL="0" marR="0" algn="ctr">
              <a:spcBef>
                <a:spcPts val="0"/>
              </a:spcBef>
              <a:spcAft>
                <a:spcPts val="0"/>
              </a:spcAft>
            </a:pPr>
            <a:endParaRPr lang="en-US" sz="2000" i="1" dirty="0">
              <a:solidFill>
                <a:srgbClr val="002060"/>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i="1" dirty="0">
                <a:solidFill>
                  <a:srgbClr val="002060"/>
                </a:solidFill>
                <a:effectLst/>
                <a:latin typeface="Calibri" panose="020F0502020204030204" pitchFamily="34" charset="0"/>
                <a:ea typeface="Calibri" panose="020F0502020204030204" pitchFamily="34" charset="0"/>
              </a:rPr>
              <a:t>Create a win-win for sales and finance; leverage the U.S. rates by using a usance LC with extended terms to your foreign buyers, and LCs are 100% secured. Leverage the rate arbitrage to your advantage. </a:t>
            </a:r>
          </a:p>
          <a:p>
            <a:pPr marL="0" marR="0" algn="ctr">
              <a:spcBef>
                <a:spcPts val="0"/>
              </a:spcBef>
              <a:spcAft>
                <a:spcPts val="0"/>
              </a:spcAft>
            </a:pPr>
            <a:endParaRPr lang="en-US" sz="2000" i="1" dirty="0">
              <a:solidFill>
                <a:srgbClr val="002060"/>
              </a:solidFill>
              <a:latin typeface="Calibri" panose="020F0502020204030204" pitchFamily="34" charset="0"/>
              <a:ea typeface="Calibri" panose="020F0502020204030204" pitchFamily="34" charset="0"/>
            </a:endParaRPr>
          </a:p>
          <a:p>
            <a:pPr marL="0" marR="0" algn="ctr">
              <a:spcBef>
                <a:spcPts val="0"/>
              </a:spcBef>
              <a:spcAft>
                <a:spcPts val="0"/>
              </a:spcAft>
            </a:pPr>
            <a:r>
              <a:rPr lang="en-US" sz="2000" i="1" dirty="0">
                <a:solidFill>
                  <a:srgbClr val="002060"/>
                </a:solidFill>
                <a:effectLst/>
                <a:latin typeface="Calibri" panose="020F0502020204030204" pitchFamily="34" charset="0"/>
                <a:ea typeface="Calibri" panose="020F0502020204030204" pitchFamily="34" charset="0"/>
              </a:rPr>
              <a:t>This class is taught from the Exporter’s perspective, it will help equip your team to grow your international sales securely and take the intimidation factor and hassle out of LCs!   </a:t>
            </a:r>
            <a:endParaRPr lang="en-US" sz="2000" dirty="0">
              <a:effectLst/>
              <a:latin typeface="Calibri" panose="020F0502020204030204" pitchFamily="34" charset="0"/>
              <a:ea typeface="Calibri" panose="020F0502020204030204" pitchFamily="34" charset="0"/>
            </a:endParaRPr>
          </a:p>
          <a:p>
            <a:pPr algn="ctr"/>
            <a:br>
              <a:rPr lang="en-US" sz="2000" b="1" i="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9" name="Slide Number Placeholder 2">
            <a:extLst>
              <a:ext uri="{FF2B5EF4-FFF2-40B4-BE49-F238E27FC236}">
                <a16:creationId xmlns:a16="http://schemas.microsoft.com/office/drawing/2014/main" id="{3BB89558-9E3C-4458-8067-0EBFE54B7600}"/>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a:t>
            </a:fld>
            <a:endParaRPr lang="en-US" b="1" dirty="0"/>
          </a:p>
        </p:txBody>
      </p:sp>
      <p:sp>
        <p:nvSpPr>
          <p:cNvPr id="11" name="Footer Placeholder 3">
            <a:extLst>
              <a:ext uri="{FF2B5EF4-FFF2-40B4-BE49-F238E27FC236}">
                <a16:creationId xmlns:a16="http://schemas.microsoft.com/office/drawing/2014/main" id="{212CBDD8-B120-4359-A413-2A2D5AD713AD}"/>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0" name="Picture 9">
            <a:extLst>
              <a:ext uri="{FF2B5EF4-FFF2-40B4-BE49-F238E27FC236}">
                <a16:creationId xmlns:a16="http://schemas.microsoft.com/office/drawing/2014/main" id="{ECA6F359-9A28-41A2-B3A0-208D5BBD6B12}"/>
              </a:ext>
            </a:extLst>
          </p:cNvPr>
          <p:cNvPicPr>
            <a:picLocks noChangeAspect="1"/>
          </p:cNvPicPr>
          <p:nvPr/>
        </p:nvPicPr>
        <p:blipFill>
          <a:blip r:embed="rId6"/>
          <a:stretch>
            <a:fillRect/>
          </a:stretch>
        </p:blipFill>
        <p:spPr>
          <a:xfrm>
            <a:off x="9518787" y="5452555"/>
            <a:ext cx="2673213" cy="1405445"/>
          </a:xfrm>
          <a:prstGeom prst="rect">
            <a:avLst/>
          </a:prstGeom>
        </p:spPr>
      </p:pic>
    </p:spTree>
    <p:extLst>
      <p:ext uri="{BB962C8B-B14F-4D97-AF65-F5344CB8AC3E}">
        <p14:creationId xmlns:p14="http://schemas.microsoft.com/office/powerpoint/2010/main" val="108241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sp>
        <p:nvSpPr>
          <p:cNvPr id="9" name="Content Placeholder 2">
            <a:extLst>
              <a:ext uri="{FF2B5EF4-FFF2-40B4-BE49-F238E27FC236}">
                <a16:creationId xmlns:a16="http://schemas.microsoft.com/office/drawing/2014/main" id="{8BD82925-A8BD-4A14-AAA5-2C965ED6166F}"/>
              </a:ext>
            </a:extLst>
          </p:cNvPr>
          <p:cNvSpPr txBox="1">
            <a:spLocks/>
          </p:cNvSpPr>
          <p:nvPr/>
        </p:nvSpPr>
        <p:spPr>
          <a:xfrm>
            <a:off x="5225531" y="1620876"/>
            <a:ext cx="6377769" cy="49302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1" name="TextBox 10">
            <a:extLst>
              <a:ext uri="{FF2B5EF4-FFF2-40B4-BE49-F238E27FC236}">
                <a16:creationId xmlns:a16="http://schemas.microsoft.com/office/drawing/2014/main" id="{A58688DF-040B-47A7-B70F-A5EAA08EFCBD}"/>
              </a:ext>
            </a:extLst>
          </p:cNvPr>
          <p:cNvSpPr txBox="1"/>
          <p:nvPr/>
        </p:nvSpPr>
        <p:spPr>
          <a:xfrm>
            <a:off x="2059289" y="688144"/>
            <a:ext cx="825484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LC Instructions</a:t>
            </a:r>
          </a:p>
        </p:txBody>
      </p:sp>
      <p:sp>
        <p:nvSpPr>
          <p:cNvPr id="12" name="Content Placeholder 2">
            <a:extLst>
              <a:ext uri="{FF2B5EF4-FFF2-40B4-BE49-F238E27FC236}">
                <a16:creationId xmlns:a16="http://schemas.microsoft.com/office/drawing/2014/main" id="{D177547E-CEEA-4066-AAD0-E1A163D1DED2}"/>
              </a:ext>
            </a:extLst>
          </p:cNvPr>
          <p:cNvSpPr txBox="1">
            <a:spLocks/>
          </p:cNvSpPr>
          <p:nvPr/>
        </p:nvSpPr>
        <p:spPr>
          <a:xfrm>
            <a:off x="838200" y="217487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20.  Documents Required</a:t>
            </a:r>
            <a:endParaRPr lang="en-US" sz="2000" dirty="0"/>
          </a:p>
          <a:p>
            <a:pPr marL="1371599" lvl="2" indent="-457200" algn="l">
              <a:buFont typeface="+mj-lt"/>
              <a:buAutoNum type="arabicPeriod"/>
            </a:pPr>
            <a:r>
              <a:rPr lang="en-US" sz="2400" b="1" dirty="0"/>
              <a:t>Invoice </a:t>
            </a:r>
            <a:r>
              <a:rPr lang="en-US" sz="2400" dirty="0"/>
              <a:t>in </a:t>
            </a:r>
            <a:r>
              <a:rPr lang="en-US" sz="2400" dirty="0">
                <a:highlight>
                  <a:srgbClr val="FFFF00"/>
                </a:highlight>
              </a:rPr>
              <a:t>3 copies</a:t>
            </a:r>
            <a:endParaRPr lang="en-US" sz="1600" dirty="0">
              <a:highlight>
                <a:srgbClr val="FFFF00"/>
              </a:highlight>
            </a:endParaRPr>
          </a:p>
          <a:p>
            <a:pPr marL="1371599" lvl="2" indent="-457200" algn="l">
              <a:buFont typeface="+mj-lt"/>
              <a:buAutoNum type="arabicPeriod"/>
            </a:pPr>
            <a:r>
              <a:rPr lang="en-US" sz="2400" b="1" dirty="0"/>
              <a:t>Packing List </a:t>
            </a:r>
            <a:r>
              <a:rPr lang="en-US" sz="2400" dirty="0"/>
              <a:t>in </a:t>
            </a:r>
            <a:r>
              <a:rPr lang="en-US" sz="2400" dirty="0">
                <a:highlight>
                  <a:srgbClr val="FFFF00"/>
                </a:highlight>
              </a:rPr>
              <a:t>3 copies</a:t>
            </a:r>
            <a:endParaRPr lang="en-US" sz="1600" dirty="0">
              <a:highlight>
                <a:srgbClr val="FFFF00"/>
              </a:highlight>
            </a:endParaRPr>
          </a:p>
          <a:p>
            <a:pPr marL="1371599" lvl="2" indent="-457200" algn="l">
              <a:buFont typeface="+mj-lt"/>
              <a:buAutoNum type="arabicPeriod"/>
            </a:pPr>
            <a:r>
              <a:rPr lang="en-US" sz="2400" b="1" dirty="0"/>
              <a:t>Proof of shipment</a:t>
            </a:r>
            <a:r>
              <a:rPr lang="en-US" sz="2400" dirty="0"/>
              <a:t>:</a:t>
            </a:r>
            <a:endParaRPr lang="en-US" sz="1600" dirty="0"/>
          </a:p>
          <a:p>
            <a:pPr lvl="3" algn="l"/>
            <a:r>
              <a:rPr lang="en-US" sz="2000" i="1" dirty="0"/>
              <a:t>Freight Cargo Receipt or</a:t>
            </a:r>
            <a:endParaRPr lang="en-US" i="1" dirty="0"/>
          </a:p>
          <a:p>
            <a:pPr lvl="3" algn="l"/>
            <a:r>
              <a:rPr lang="en-US" sz="2000" i="1" dirty="0"/>
              <a:t>Freight Forwarders Receipt or</a:t>
            </a:r>
            <a:endParaRPr lang="en-US" i="1" dirty="0"/>
          </a:p>
          <a:p>
            <a:pPr lvl="3" algn="l"/>
            <a:r>
              <a:rPr lang="en-US" sz="2000" i="1" dirty="0"/>
              <a:t>Forwarders Cargo Receipt or</a:t>
            </a:r>
            <a:endParaRPr lang="en-US" i="1" dirty="0"/>
          </a:p>
          <a:p>
            <a:pPr lvl="3" algn="l"/>
            <a:r>
              <a:rPr lang="en-US" sz="2000" i="1" dirty="0"/>
              <a:t>Express Bill of lading </a:t>
            </a:r>
            <a:endParaRPr lang="en-US" i="1" dirty="0"/>
          </a:p>
          <a:p>
            <a:pPr algn="l"/>
            <a:r>
              <a:rPr lang="en-US" sz="2000" i="1" dirty="0">
                <a:solidFill>
                  <a:srgbClr val="FF0000"/>
                </a:solidFill>
              </a:rPr>
              <a:t>Avoid requesting additional documents, we will provide outside of the LC. Note in the additional conditions one of the above freight documents in lieu	of the Ocean B/L or Air Waybill. </a:t>
            </a:r>
            <a:endParaRPr lang="en-US" i="1" dirty="0">
              <a:solidFill>
                <a:srgbClr val="FF0000"/>
              </a:solidFill>
            </a:endParaRPr>
          </a:p>
          <a:p>
            <a:pPr algn="l"/>
            <a:endParaRPr lang="en-US" dirty="0"/>
          </a:p>
        </p:txBody>
      </p:sp>
      <p:pic>
        <p:nvPicPr>
          <p:cNvPr id="10" name="Picture 9">
            <a:extLst>
              <a:ext uri="{FF2B5EF4-FFF2-40B4-BE49-F238E27FC236}">
                <a16:creationId xmlns:a16="http://schemas.microsoft.com/office/drawing/2014/main" id="{4D2DDC28-E70C-44CB-906F-4AE7D19D5D2E}"/>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3" name="Slide Number Placeholder 2">
            <a:extLst>
              <a:ext uri="{FF2B5EF4-FFF2-40B4-BE49-F238E27FC236}">
                <a16:creationId xmlns:a16="http://schemas.microsoft.com/office/drawing/2014/main" id="{39AF25B6-8849-485F-99A7-D9C647475EC9}"/>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20</a:t>
            </a:fld>
            <a:endParaRPr lang="en-US" b="1" dirty="0"/>
          </a:p>
        </p:txBody>
      </p:sp>
      <p:sp>
        <p:nvSpPr>
          <p:cNvPr id="14" name="Footer Placeholder 3">
            <a:extLst>
              <a:ext uri="{FF2B5EF4-FFF2-40B4-BE49-F238E27FC236}">
                <a16:creationId xmlns:a16="http://schemas.microsoft.com/office/drawing/2014/main" id="{D84A9009-DFA8-4F5C-A96B-A489D24D89CD}"/>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5" name="Picture 14">
            <a:extLst>
              <a:ext uri="{FF2B5EF4-FFF2-40B4-BE49-F238E27FC236}">
                <a16:creationId xmlns:a16="http://schemas.microsoft.com/office/drawing/2014/main" id="{1B509C09-17AC-4E91-AC5D-E1366C012F63}"/>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352605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pic>
        <p:nvPicPr>
          <p:cNvPr id="2" name="Picture 1">
            <a:extLst>
              <a:ext uri="{FF2B5EF4-FFF2-40B4-BE49-F238E27FC236}">
                <a16:creationId xmlns:a16="http://schemas.microsoft.com/office/drawing/2014/main" id="{38039EC2-76C7-4740-B8AF-E7598F1662A8}"/>
              </a:ext>
            </a:extLst>
          </p:cNvPr>
          <p:cNvPicPr>
            <a:picLocks noChangeAspect="1"/>
          </p:cNvPicPr>
          <p:nvPr/>
        </p:nvPicPr>
        <p:blipFill>
          <a:blip r:embed="rId4"/>
          <a:stretch>
            <a:fillRect/>
          </a:stretch>
        </p:blipFill>
        <p:spPr>
          <a:xfrm>
            <a:off x="306001" y="6314303"/>
            <a:ext cx="2165350" cy="361950"/>
          </a:xfrm>
          <a:prstGeom prst="rect">
            <a:avLst/>
          </a:prstGeom>
        </p:spPr>
      </p:pic>
      <p:sp>
        <p:nvSpPr>
          <p:cNvPr id="11" name="TextBox 10">
            <a:extLst>
              <a:ext uri="{FF2B5EF4-FFF2-40B4-BE49-F238E27FC236}">
                <a16:creationId xmlns:a16="http://schemas.microsoft.com/office/drawing/2014/main" id="{A58688DF-040B-47A7-B70F-A5EAA08EFCBD}"/>
              </a:ext>
            </a:extLst>
          </p:cNvPr>
          <p:cNvSpPr txBox="1"/>
          <p:nvPr/>
        </p:nvSpPr>
        <p:spPr>
          <a:xfrm>
            <a:off x="2059289" y="688144"/>
            <a:ext cx="8254847"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LC Instructions</a:t>
            </a:r>
          </a:p>
        </p:txBody>
      </p:sp>
      <p:sp>
        <p:nvSpPr>
          <p:cNvPr id="10" name="Content Placeholder 2">
            <a:extLst>
              <a:ext uri="{FF2B5EF4-FFF2-40B4-BE49-F238E27FC236}">
                <a16:creationId xmlns:a16="http://schemas.microsoft.com/office/drawing/2014/main" id="{CA1F2D4B-73E7-464C-86BC-473E6C510BBE}"/>
              </a:ext>
            </a:extLst>
          </p:cNvPr>
          <p:cNvSpPr txBox="1">
            <a:spLocks/>
          </p:cNvSpPr>
          <p:nvPr/>
        </p:nvSpPr>
        <p:spPr>
          <a:xfrm>
            <a:off x="536554" y="1946134"/>
            <a:ext cx="11510916" cy="441021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startAt="21"/>
            </a:pPr>
            <a:r>
              <a:rPr lang="en-US" sz="3100" b="1" u="sng" dirty="0"/>
              <a:t>Consignment</a:t>
            </a:r>
            <a:r>
              <a:rPr lang="en-US" sz="3100" dirty="0"/>
              <a:t>: The Freight document to reference:</a:t>
            </a:r>
          </a:p>
          <a:p>
            <a:pPr lvl="1" algn="l"/>
            <a:r>
              <a:rPr lang="en-US" sz="3100" dirty="0"/>
              <a:t>(Ocean shipments) Made out to the order of: The Issuing Bank and Notify the Applicant</a:t>
            </a:r>
          </a:p>
          <a:p>
            <a:pPr lvl="1" algn="l"/>
            <a:r>
              <a:rPr lang="en-US" sz="3100" dirty="0"/>
              <a:t>(Air shipments) Consigned To: The Issuing Bank and Notify the Applicant</a:t>
            </a:r>
          </a:p>
          <a:p>
            <a:pPr marL="457201" lvl="1" algn="l"/>
            <a:r>
              <a:rPr lang="en-US" sz="1100" dirty="0"/>
              <a:t> </a:t>
            </a:r>
          </a:p>
          <a:p>
            <a:pPr marL="514350" indent="-514350" algn="l">
              <a:buFont typeface="+mj-lt"/>
              <a:buAutoNum type="arabicPeriod" startAt="21"/>
            </a:pPr>
            <a:r>
              <a:rPr lang="en-US" sz="3100" b="1" u="sng" dirty="0"/>
              <a:t>Additional Conditions</a:t>
            </a:r>
            <a:r>
              <a:rPr lang="en-US" sz="3100" dirty="0"/>
              <a:t>:</a:t>
            </a:r>
          </a:p>
          <a:p>
            <a:pPr lvl="1" algn="l"/>
            <a:r>
              <a:rPr lang="en-US" sz="3100" dirty="0"/>
              <a:t>Reference: Umpqua Bank as the 2</a:t>
            </a:r>
            <a:r>
              <a:rPr lang="en-US" sz="3100" baseline="30000" dirty="0"/>
              <a:t>nd</a:t>
            </a:r>
            <a:r>
              <a:rPr lang="en-US" sz="3100" dirty="0"/>
              <a:t> Advising Bank</a:t>
            </a:r>
          </a:p>
          <a:p>
            <a:pPr lvl="1" algn="l"/>
            <a:r>
              <a:rPr lang="en-US" sz="3100" dirty="0"/>
              <a:t>Reference: LC payable XXX days after sight, Drafts will be paid at sight basis and discount and acceptance charges are for the account of the buyer.</a:t>
            </a:r>
          </a:p>
          <a:p>
            <a:pPr lvl="1" algn="l"/>
            <a:r>
              <a:rPr lang="en-US" sz="3100" dirty="0"/>
              <a:t>An FCR, or _____ is acceptable in lieu of the Ocean B/L or Air Waybill. </a:t>
            </a:r>
          </a:p>
          <a:p>
            <a:pPr algn="l"/>
            <a:endParaRPr lang="en-US" sz="1400" b="1" dirty="0"/>
          </a:p>
          <a:p>
            <a:pPr algn="l"/>
            <a:r>
              <a:rPr lang="en-US" sz="2600" b="1" dirty="0"/>
              <a:t>Please contact us should you have any questions prior to the LC being issued. Thank you, </a:t>
            </a:r>
          </a:p>
          <a:p>
            <a:pPr algn="l">
              <a:spcBef>
                <a:spcPts val="600"/>
              </a:spcBef>
            </a:pPr>
            <a:r>
              <a:rPr lang="en-US" sz="2600" b="1" i="1" dirty="0"/>
              <a:t>ABC Exporter Inc</a:t>
            </a:r>
          </a:p>
          <a:p>
            <a:pPr algn="l">
              <a:spcBef>
                <a:spcPts val="600"/>
              </a:spcBef>
            </a:pPr>
            <a:r>
              <a:rPr lang="en-US" sz="2600" b="1" i="1" dirty="0"/>
              <a:t>Contact: </a:t>
            </a:r>
            <a:endParaRPr lang="en-US" sz="2600" b="1" dirty="0"/>
          </a:p>
          <a:p>
            <a:pPr algn="l">
              <a:spcBef>
                <a:spcPts val="600"/>
              </a:spcBef>
            </a:pPr>
            <a:r>
              <a:rPr lang="en-US" sz="2600" b="1" i="1" dirty="0"/>
              <a:t>Email: Contact@ExporterInc.com</a:t>
            </a:r>
            <a:br>
              <a:rPr lang="en-US" sz="2600" b="1" i="1" dirty="0"/>
            </a:br>
            <a:r>
              <a:rPr lang="en-US" sz="2600" b="1" i="1" dirty="0"/>
              <a:t>Phone : 001-000-000-0000</a:t>
            </a:r>
            <a:endParaRPr lang="en-US" sz="2600" b="1" dirty="0"/>
          </a:p>
          <a:p>
            <a:pPr algn="l"/>
            <a:endParaRPr lang="en-US" dirty="0"/>
          </a:p>
        </p:txBody>
      </p:sp>
      <p:sp>
        <p:nvSpPr>
          <p:cNvPr id="9" name="Slide Number Placeholder 2">
            <a:extLst>
              <a:ext uri="{FF2B5EF4-FFF2-40B4-BE49-F238E27FC236}">
                <a16:creationId xmlns:a16="http://schemas.microsoft.com/office/drawing/2014/main" id="{BD9CFA95-DD99-4EC7-864F-33C1EAAAC43B}"/>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21</a:t>
            </a:fld>
            <a:endParaRPr lang="en-US" b="1" dirty="0"/>
          </a:p>
        </p:txBody>
      </p:sp>
      <p:sp>
        <p:nvSpPr>
          <p:cNvPr id="12" name="Footer Placeholder 3">
            <a:extLst>
              <a:ext uri="{FF2B5EF4-FFF2-40B4-BE49-F238E27FC236}">
                <a16:creationId xmlns:a16="http://schemas.microsoft.com/office/drawing/2014/main" id="{A6BA219E-4CD8-4DB2-93D9-C2FE9F6E454E}"/>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8" name="Picture 7">
            <a:extLst>
              <a:ext uri="{FF2B5EF4-FFF2-40B4-BE49-F238E27FC236}">
                <a16:creationId xmlns:a16="http://schemas.microsoft.com/office/drawing/2014/main" id="{214E1170-FD6A-4FE6-A684-D258E69056B7}"/>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397671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DAFDC-CFD6-7B4D-B99E-5BB57738731D}"/>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471351" y="543697"/>
            <a:ext cx="8031891"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Sample LC #1</a:t>
            </a:r>
          </a:p>
        </p:txBody>
      </p:sp>
      <p:pic>
        <p:nvPicPr>
          <p:cNvPr id="9" name="Picture 8">
            <a:extLst>
              <a:ext uri="{FF2B5EF4-FFF2-40B4-BE49-F238E27FC236}">
                <a16:creationId xmlns:a16="http://schemas.microsoft.com/office/drawing/2014/main" id="{52EBE460-FD24-4F63-9E12-960D7636E1B0}"/>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19A5DC7C-0ADB-4B49-83BA-DF37D1CD7D34}"/>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22</a:t>
            </a:fld>
            <a:endParaRPr lang="en-US" b="1" dirty="0"/>
          </a:p>
        </p:txBody>
      </p:sp>
      <p:sp>
        <p:nvSpPr>
          <p:cNvPr id="12" name="Footer Placeholder 3">
            <a:extLst>
              <a:ext uri="{FF2B5EF4-FFF2-40B4-BE49-F238E27FC236}">
                <a16:creationId xmlns:a16="http://schemas.microsoft.com/office/drawing/2014/main" id="{54D9FEB9-37EC-4AC1-B9E0-BDB526BE8443}"/>
              </a:ext>
            </a:extLst>
          </p:cNvPr>
          <p:cNvSpPr>
            <a:spLocks noGrp="1"/>
          </p:cNvSpPr>
          <p:nvPr>
            <p:ph type="ftr" sz="quarter" idx="11"/>
          </p:nvPr>
        </p:nvSpPr>
        <p:spPr>
          <a:xfrm>
            <a:off x="3386878" y="6540747"/>
            <a:ext cx="4114800" cy="290281"/>
          </a:xfrm>
        </p:spPr>
        <p:txBody>
          <a:bodyPr/>
          <a:lstStyle/>
          <a:p>
            <a:pPr algn="ctr"/>
            <a:r>
              <a:rPr lang="en-US" i="1" dirty="0">
                <a:solidFill>
                  <a:schemeClr val="tx1">
                    <a:alpha val="80000"/>
                  </a:schemeClr>
                </a:solidFill>
              </a:rPr>
              <a:t>DanielleAustin@UmpquaBank.com</a:t>
            </a:r>
          </a:p>
          <a:p>
            <a:pPr algn="ctr"/>
            <a:endParaRPr lang="en-US" dirty="0"/>
          </a:p>
        </p:txBody>
      </p:sp>
      <p:pic>
        <p:nvPicPr>
          <p:cNvPr id="4" name="Picture 3">
            <a:extLst>
              <a:ext uri="{FF2B5EF4-FFF2-40B4-BE49-F238E27FC236}">
                <a16:creationId xmlns:a16="http://schemas.microsoft.com/office/drawing/2014/main" id="{52596D39-1E1F-42B5-AB16-BE4707F06F52}"/>
              </a:ext>
            </a:extLst>
          </p:cNvPr>
          <p:cNvPicPr>
            <a:picLocks noChangeAspect="1"/>
          </p:cNvPicPr>
          <p:nvPr/>
        </p:nvPicPr>
        <p:blipFill>
          <a:blip r:embed="rId5"/>
          <a:stretch>
            <a:fillRect/>
          </a:stretch>
        </p:blipFill>
        <p:spPr>
          <a:xfrm>
            <a:off x="1759226" y="1927276"/>
            <a:ext cx="3548034" cy="4387027"/>
          </a:xfrm>
          <a:prstGeom prst="rect">
            <a:avLst/>
          </a:prstGeom>
          <a:ln w="57150">
            <a:solidFill>
              <a:schemeClr val="tx1"/>
            </a:solidFill>
          </a:ln>
        </p:spPr>
      </p:pic>
      <p:pic>
        <p:nvPicPr>
          <p:cNvPr id="5" name="Picture 4">
            <a:extLst>
              <a:ext uri="{FF2B5EF4-FFF2-40B4-BE49-F238E27FC236}">
                <a16:creationId xmlns:a16="http://schemas.microsoft.com/office/drawing/2014/main" id="{FF78EEF2-A382-4FA3-B783-D83321E4DF13}"/>
              </a:ext>
            </a:extLst>
          </p:cNvPr>
          <p:cNvPicPr>
            <a:picLocks noChangeAspect="1"/>
          </p:cNvPicPr>
          <p:nvPr/>
        </p:nvPicPr>
        <p:blipFill>
          <a:blip r:embed="rId6"/>
          <a:stretch>
            <a:fillRect/>
          </a:stretch>
        </p:blipFill>
        <p:spPr>
          <a:xfrm>
            <a:off x="5695614" y="1975163"/>
            <a:ext cx="4531751" cy="4339140"/>
          </a:xfrm>
          <a:prstGeom prst="rect">
            <a:avLst/>
          </a:prstGeom>
          <a:ln w="57150">
            <a:solidFill>
              <a:schemeClr val="tx1"/>
            </a:solidFill>
          </a:ln>
        </p:spPr>
      </p:pic>
      <p:pic>
        <p:nvPicPr>
          <p:cNvPr id="11" name="Picture 10">
            <a:extLst>
              <a:ext uri="{FF2B5EF4-FFF2-40B4-BE49-F238E27FC236}">
                <a16:creationId xmlns:a16="http://schemas.microsoft.com/office/drawing/2014/main" id="{085FF576-04B9-4B32-9BBA-3B1057FDC63C}"/>
              </a:ext>
            </a:extLst>
          </p:cNvPr>
          <p:cNvPicPr>
            <a:picLocks noChangeAspect="1"/>
          </p:cNvPicPr>
          <p:nvPr/>
        </p:nvPicPr>
        <p:blipFill>
          <a:blip r:embed="rId7"/>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214903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DAFDC-CFD6-7B4D-B99E-5BB57738731D}"/>
              </a:ext>
            </a:extLst>
          </p:cNvPr>
          <p:cNvPicPr>
            <a:picLocks noChangeAspect="1"/>
          </p:cNvPicPr>
          <p:nvPr/>
        </p:nvPicPr>
        <p:blipFill>
          <a:blip r:embed="rId3"/>
          <a:stretch>
            <a:fillRect/>
          </a:stretch>
        </p:blipFill>
        <p:spPr>
          <a:xfrm>
            <a:off x="43074"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471351" y="543697"/>
            <a:ext cx="8031891"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Sample LC #1</a:t>
            </a:r>
          </a:p>
        </p:txBody>
      </p:sp>
      <p:pic>
        <p:nvPicPr>
          <p:cNvPr id="9" name="Picture 8">
            <a:extLst>
              <a:ext uri="{FF2B5EF4-FFF2-40B4-BE49-F238E27FC236}">
                <a16:creationId xmlns:a16="http://schemas.microsoft.com/office/drawing/2014/main" id="{0DEF860B-4D6A-4A09-A62E-A341BA721716}"/>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F938FD92-FA37-4703-98CD-3BE908A9B577}"/>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23</a:t>
            </a:fld>
            <a:endParaRPr lang="en-US" b="1" dirty="0"/>
          </a:p>
        </p:txBody>
      </p:sp>
      <p:sp>
        <p:nvSpPr>
          <p:cNvPr id="12" name="Footer Placeholder 3">
            <a:extLst>
              <a:ext uri="{FF2B5EF4-FFF2-40B4-BE49-F238E27FC236}">
                <a16:creationId xmlns:a16="http://schemas.microsoft.com/office/drawing/2014/main" id="{D045C4A2-3091-44FB-95BE-AF5BE84B9E7B}"/>
              </a:ext>
            </a:extLst>
          </p:cNvPr>
          <p:cNvSpPr>
            <a:spLocks noGrp="1"/>
          </p:cNvSpPr>
          <p:nvPr>
            <p:ph type="ftr" sz="quarter" idx="11"/>
          </p:nvPr>
        </p:nvSpPr>
        <p:spPr>
          <a:xfrm>
            <a:off x="3466391" y="6576334"/>
            <a:ext cx="4114800" cy="290281"/>
          </a:xfrm>
        </p:spPr>
        <p:txBody>
          <a:bodyPr/>
          <a:lstStyle/>
          <a:p>
            <a:pPr algn="ctr"/>
            <a:r>
              <a:rPr lang="en-US" i="1" dirty="0">
                <a:solidFill>
                  <a:schemeClr val="tx1">
                    <a:alpha val="80000"/>
                  </a:schemeClr>
                </a:solidFill>
              </a:rPr>
              <a:t>DanielleAustin@UmpquaBank.com</a:t>
            </a:r>
          </a:p>
          <a:p>
            <a:pPr algn="ctr"/>
            <a:endParaRPr lang="en-US" dirty="0"/>
          </a:p>
        </p:txBody>
      </p:sp>
      <p:pic>
        <p:nvPicPr>
          <p:cNvPr id="2" name="Picture 1">
            <a:extLst>
              <a:ext uri="{FF2B5EF4-FFF2-40B4-BE49-F238E27FC236}">
                <a16:creationId xmlns:a16="http://schemas.microsoft.com/office/drawing/2014/main" id="{566C6CFD-FAF4-4981-88FF-4139B1DC0B4E}"/>
              </a:ext>
            </a:extLst>
          </p:cNvPr>
          <p:cNvPicPr>
            <a:picLocks noChangeAspect="1"/>
          </p:cNvPicPr>
          <p:nvPr/>
        </p:nvPicPr>
        <p:blipFill>
          <a:blip r:embed="rId5"/>
          <a:stretch>
            <a:fillRect/>
          </a:stretch>
        </p:blipFill>
        <p:spPr>
          <a:xfrm>
            <a:off x="748259" y="1908314"/>
            <a:ext cx="5108907" cy="4162436"/>
          </a:xfrm>
          <a:prstGeom prst="rect">
            <a:avLst/>
          </a:prstGeom>
          <a:ln w="57150">
            <a:solidFill>
              <a:schemeClr val="tx1"/>
            </a:solidFill>
          </a:ln>
        </p:spPr>
      </p:pic>
      <p:pic>
        <p:nvPicPr>
          <p:cNvPr id="4" name="Picture 3">
            <a:extLst>
              <a:ext uri="{FF2B5EF4-FFF2-40B4-BE49-F238E27FC236}">
                <a16:creationId xmlns:a16="http://schemas.microsoft.com/office/drawing/2014/main" id="{0293E18C-5872-4D1F-9842-60EFC226503A}"/>
              </a:ext>
            </a:extLst>
          </p:cNvPr>
          <p:cNvPicPr>
            <a:picLocks noChangeAspect="1"/>
          </p:cNvPicPr>
          <p:nvPr/>
        </p:nvPicPr>
        <p:blipFill>
          <a:blip r:embed="rId6"/>
          <a:stretch>
            <a:fillRect/>
          </a:stretch>
        </p:blipFill>
        <p:spPr>
          <a:xfrm>
            <a:off x="6046917" y="1908314"/>
            <a:ext cx="5811613" cy="4162436"/>
          </a:xfrm>
          <a:prstGeom prst="rect">
            <a:avLst/>
          </a:prstGeom>
          <a:ln w="57150">
            <a:solidFill>
              <a:schemeClr val="tx1"/>
            </a:solidFill>
          </a:ln>
        </p:spPr>
      </p:pic>
      <p:sp>
        <p:nvSpPr>
          <p:cNvPr id="5" name="Flowchart: Connector 4">
            <a:extLst>
              <a:ext uri="{FF2B5EF4-FFF2-40B4-BE49-F238E27FC236}">
                <a16:creationId xmlns:a16="http://schemas.microsoft.com/office/drawing/2014/main" id="{FD5F439D-3870-478A-B626-8F2DE54CAD5A}"/>
              </a:ext>
            </a:extLst>
          </p:cNvPr>
          <p:cNvSpPr/>
          <p:nvPr/>
        </p:nvSpPr>
        <p:spPr>
          <a:xfrm>
            <a:off x="5670373" y="3159897"/>
            <a:ext cx="2674986" cy="865451"/>
          </a:xfrm>
          <a:prstGeom prst="flowChartConnector">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155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DAFDC-CFD6-7B4D-B99E-5BB57738731D}"/>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471351" y="543697"/>
            <a:ext cx="8031891"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Amendments LC #1</a:t>
            </a:r>
          </a:p>
        </p:txBody>
      </p:sp>
      <p:sp>
        <p:nvSpPr>
          <p:cNvPr id="7" name="Content Placeholder 2">
            <a:extLst>
              <a:ext uri="{FF2B5EF4-FFF2-40B4-BE49-F238E27FC236}">
                <a16:creationId xmlns:a16="http://schemas.microsoft.com/office/drawing/2014/main" id="{3861D502-13E2-4F98-B81F-6EC62053E349}"/>
              </a:ext>
            </a:extLst>
          </p:cNvPr>
          <p:cNvSpPr txBox="1">
            <a:spLocks/>
          </p:cNvSpPr>
          <p:nvPr/>
        </p:nvSpPr>
        <p:spPr>
          <a:xfrm>
            <a:off x="838204" y="1825625"/>
            <a:ext cx="10515600" cy="4351338"/>
          </a:xfrm>
          <a:prstGeom prst="rect">
            <a:avLst/>
          </a:prstGeom>
        </p:spPr>
        <p:txBody>
          <a:bodyPr vert="horz" wrap="square" lIns="0" tIns="0" rIns="0" bIns="0" rtlCol="0">
            <a:normAutofit/>
          </a:bodyPr>
          <a:lstStyle>
            <a:lvl1pPr marL="0" indent="0" algn="ctr" defTabSz="914400" rtl="0" eaLnBrk="1" latinLnBrk="0" hangingPunct="1">
              <a:lnSpc>
                <a:spcPct val="100000"/>
              </a:lnSpc>
              <a:spcBef>
                <a:spcPts val="1000"/>
              </a:spcBef>
              <a:buFont typeface="Arial"/>
              <a:buNone/>
              <a:defRPr sz="2400" b="0" i="0" kern="1200">
                <a:solidFill>
                  <a:schemeClr val="tx1"/>
                </a:solidFill>
                <a:latin typeface="Arial" charset="0"/>
                <a:ea typeface="Arial" charset="0"/>
                <a:cs typeface="Arial" charset="0"/>
              </a:defRPr>
            </a:lvl1pPr>
            <a:lvl2pPr marL="457200" indent="0" algn="ctr" defTabSz="914400" rtl="0" eaLnBrk="1" latinLnBrk="0" hangingPunct="1">
              <a:lnSpc>
                <a:spcPct val="100000"/>
              </a:lnSpc>
              <a:spcBef>
                <a:spcPts val="500"/>
              </a:spcBef>
              <a:buFont typeface="Arial"/>
              <a:buNone/>
              <a:defRPr sz="2000" b="0" i="0" kern="1200">
                <a:solidFill>
                  <a:schemeClr val="tx1"/>
                </a:solidFill>
                <a:latin typeface="Arial" charset="0"/>
                <a:ea typeface="Arial" charset="0"/>
                <a:cs typeface="Arial" charset="0"/>
              </a:defRPr>
            </a:lvl2pPr>
            <a:lvl3pPr marL="914400" indent="0" algn="ctr" defTabSz="914400" rtl="0" eaLnBrk="1" latinLnBrk="0" hangingPunct="1">
              <a:lnSpc>
                <a:spcPct val="100000"/>
              </a:lnSpc>
              <a:spcBef>
                <a:spcPts val="500"/>
              </a:spcBef>
              <a:buFont typeface="Arial"/>
              <a:buNone/>
              <a:defRPr sz="1800" b="0" i="0" kern="1200">
                <a:solidFill>
                  <a:schemeClr val="tx1"/>
                </a:solidFill>
                <a:latin typeface="Arial" charset="0"/>
                <a:ea typeface="Arial" charset="0"/>
                <a:cs typeface="Arial" charset="0"/>
              </a:defRPr>
            </a:lvl3pPr>
            <a:lvl4pPr marL="1371600" indent="0" algn="ctr" defTabSz="914400" rtl="0" eaLnBrk="1" latinLnBrk="0" hangingPunct="1">
              <a:lnSpc>
                <a:spcPct val="100000"/>
              </a:lnSpc>
              <a:spcBef>
                <a:spcPts val="500"/>
              </a:spcBef>
              <a:buFont typeface="Arial"/>
              <a:buNone/>
              <a:defRPr sz="1600" b="0" i="0" kern="1200">
                <a:solidFill>
                  <a:schemeClr val="tx1"/>
                </a:solidFill>
                <a:latin typeface="Arial" charset="0"/>
                <a:ea typeface="Arial" charset="0"/>
                <a:cs typeface="Arial" charset="0"/>
              </a:defRPr>
            </a:lvl4pPr>
            <a:lvl5pPr marL="1828800" indent="0" algn="ctr" defTabSz="914400" rtl="0" eaLnBrk="1" latinLnBrk="0" hangingPunct="1">
              <a:lnSpc>
                <a:spcPct val="100000"/>
              </a:lnSpc>
              <a:spcBef>
                <a:spcPts val="500"/>
              </a:spcBef>
              <a:buFont typeface="Arial"/>
              <a:buNone/>
              <a:defRPr sz="1600" b="0" i="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514350" indent="-514350" algn="l">
              <a:buFont typeface="+mj-lt"/>
              <a:buAutoNum type="arabicPeriod"/>
            </a:pPr>
            <a:r>
              <a:rPr lang="en-US" dirty="0"/>
              <a:t>Bene Phone # - remove TEL: 530,999,0090</a:t>
            </a:r>
          </a:p>
          <a:p>
            <a:pPr marL="514350" indent="-514350" algn="l">
              <a:buFont typeface="+mj-lt"/>
              <a:buAutoNum type="arabicPeriod"/>
            </a:pPr>
            <a:r>
              <a:rPr lang="en-US" dirty="0"/>
              <a:t>Transshipment – update to: Allowed </a:t>
            </a:r>
          </a:p>
          <a:p>
            <a:pPr marL="514350" indent="-514350" algn="l">
              <a:buFont typeface="+mj-lt"/>
              <a:buAutoNum type="arabicPeriod"/>
            </a:pPr>
            <a:r>
              <a:rPr lang="en-US" dirty="0"/>
              <a:t>Last Ship Date – Extend to July 1, 2020</a:t>
            </a:r>
          </a:p>
          <a:p>
            <a:pPr marL="514350" indent="-514350" algn="l">
              <a:buFont typeface="+mj-lt"/>
              <a:buAutoNum type="arabicPeriod"/>
            </a:pPr>
            <a:r>
              <a:rPr lang="en-US" dirty="0"/>
              <a:t>Expiry – Extend the Expiration date July 30, 2020</a:t>
            </a:r>
          </a:p>
          <a:p>
            <a:pPr marL="514350" indent="-514350" algn="l">
              <a:buFont typeface="+mj-lt"/>
              <a:buAutoNum type="arabicPeriod"/>
            </a:pPr>
            <a:r>
              <a:rPr lang="en-US" dirty="0"/>
              <a:t>Documents – Remove 2 additional documents- provide outside the LC </a:t>
            </a:r>
          </a:p>
          <a:p>
            <a:pPr marL="971551" lvl="1" indent="-514350" algn="l">
              <a:buFont typeface="+mj-lt"/>
              <a:buAutoNum type="arabicPeriod"/>
            </a:pPr>
            <a:r>
              <a:rPr lang="en-US" dirty="0"/>
              <a:t>Bene Certificate</a:t>
            </a:r>
          </a:p>
          <a:p>
            <a:pPr marL="971551" lvl="1" indent="-514350" algn="l">
              <a:buFont typeface="+mj-lt"/>
              <a:buAutoNum type="arabicPeriod"/>
            </a:pPr>
            <a:r>
              <a:rPr lang="en-US" dirty="0"/>
              <a:t>Phyto Certificate </a:t>
            </a:r>
          </a:p>
          <a:p>
            <a:pPr marL="514350" indent="-514350" algn="l">
              <a:buFont typeface="+mj-lt"/>
              <a:buAutoNum type="arabicPeriod"/>
            </a:pPr>
            <a:r>
              <a:rPr lang="en-US" dirty="0"/>
              <a:t>Period for Presentation – extend to 21-30 days</a:t>
            </a:r>
          </a:p>
          <a:p>
            <a:pPr marL="514350" indent="-514350" algn="l">
              <a:buFont typeface="+mj-lt"/>
              <a:buAutoNum type="arabicPeriod"/>
            </a:pPr>
            <a:r>
              <a:rPr lang="en-US" dirty="0"/>
              <a:t>Reimbursing Bank: Add Umpqua Bank, or major US Bank</a:t>
            </a:r>
          </a:p>
        </p:txBody>
      </p:sp>
      <p:pic>
        <p:nvPicPr>
          <p:cNvPr id="9" name="Picture 8">
            <a:extLst>
              <a:ext uri="{FF2B5EF4-FFF2-40B4-BE49-F238E27FC236}">
                <a16:creationId xmlns:a16="http://schemas.microsoft.com/office/drawing/2014/main" id="{CFDBF6B8-0EBF-4327-9304-349274697FFC}"/>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11991EB9-0B4E-433A-8B0B-150366844B38}"/>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24</a:t>
            </a:fld>
            <a:endParaRPr lang="en-US" b="1" dirty="0"/>
          </a:p>
        </p:txBody>
      </p:sp>
      <p:sp>
        <p:nvSpPr>
          <p:cNvPr id="12" name="Footer Placeholder 3">
            <a:extLst>
              <a:ext uri="{FF2B5EF4-FFF2-40B4-BE49-F238E27FC236}">
                <a16:creationId xmlns:a16="http://schemas.microsoft.com/office/drawing/2014/main" id="{002BA647-66AC-4288-9583-9AF4FE60EC50}"/>
              </a:ext>
            </a:extLst>
          </p:cNvPr>
          <p:cNvSpPr>
            <a:spLocks noGrp="1"/>
          </p:cNvSpPr>
          <p:nvPr>
            <p:ph type="ftr" sz="quarter" idx="11"/>
          </p:nvPr>
        </p:nvSpPr>
        <p:spPr>
          <a:xfrm>
            <a:off x="3466391" y="6576334"/>
            <a:ext cx="4114800" cy="290281"/>
          </a:xfrm>
        </p:spPr>
        <p:txBody>
          <a:bodyPr/>
          <a:lstStyle/>
          <a:p>
            <a:pPr algn="ctr"/>
            <a:r>
              <a:rPr lang="en-US" i="1" dirty="0">
                <a:solidFill>
                  <a:schemeClr val="tx1">
                    <a:alpha val="80000"/>
                  </a:schemeClr>
                </a:solidFill>
              </a:rPr>
              <a:t>DanielleAustin@UmpquaBank.com</a:t>
            </a:r>
          </a:p>
          <a:p>
            <a:pPr algn="ctr"/>
            <a:endParaRPr lang="en-US" dirty="0"/>
          </a:p>
        </p:txBody>
      </p:sp>
      <p:pic>
        <p:nvPicPr>
          <p:cNvPr id="11" name="Picture 10">
            <a:extLst>
              <a:ext uri="{FF2B5EF4-FFF2-40B4-BE49-F238E27FC236}">
                <a16:creationId xmlns:a16="http://schemas.microsoft.com/office/drawing/2014/main" id="{BA6723D1-708D-42B1-B4EC-A029C52560BA}"/>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279285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0708" y="1542177"/>
            <a:ext cx="9144000" cy="3416320"/>
          </a:xfrm>
        </p:spPr>
        <p:txBody>
          <a:bodyPr/>
          <a:lstStyle/>
          <a:p>
            <a:pPr algn="ctr"/>
            <a:r>
              <a:rPr lang="en-US" b="1" dirty="0">
                <a:solidFill>
                  <a:schemeClr val="accent1">
                    <a:lumMod val="75000"/>
                  </a:schemeClr>
                </a:solidFill>
              </a:rPr>
              <a:t>Overtime</a:t>
            </a:r>
            <a:br>
              <a:rPr lang="en-US" b="1" dirty="0"/>
            </a:br>
            <a:br>
              <a:rPr lang="en-US" b="1" dirty="0"/>
            </a:br>
            <a:br>
              <a:rPr lang="en-US" b="1" dirty="0"/>
            </a:br>
            <a:r>
              <a:rPr lang="en-US" b="1" dirty="0">
                <a:solidFill>
                  <a:schemeClr val="accent1">
                    <a:lumMod val="75000"/>
                  </a:schemeClr>
                </a:solidFill>
              </a:rPr>
              <a:t>~Bonus Material~</a:t>
            </a:r>
          </a:p>
        </p:txBody>
      </p:sp>
      <p:pic>
        <p:nvPicPr>
          <p:cNvPr id="3" name="Picture 2">
            <a:extLst>
              <a:ext uri="{FF2B5EF4-FFF2-40B4-BE49-F238E27FC236}">
                <a16:creationId xmlns:a16="http://schemas.microsoft.com/office/drawing/2014/main" id="{68C72B32-829F-4784-BCFF-19AD5E8E3AC2}"/>
              </a:ext>
            </a:extLst>
          </p:cNvPr>
          <p:cNvPicPr>
            <a:picLocks noChangeAspect="1"/>
          </p:cNvPicPr>
          <p:nvPr/>
        </p:nvPicPr>
        <p:blipFill>
          <a:blip r:embed="rId3"/>
          <a:stretch>
            <a:fillRect/>
          </a:stretch>
        </p:blipFill>
        <p:spPr>
          <a:xfrm>
            <a:off x="115996" y="6363142"/>
            <a:ext cx="2165350" cy="361950"/>
          </a:xfrm>
          <a:prstGeom prst="rect">
            <a:avLst/>
          </a:prstGeom>
        </p:spPr>
      </p:pic>
      <p:sp>
        <p:nvSpPr>
          <p:cNvPr id="5" name="Slide Number Placeholder 2">
            <a:extLst>
              <a:ext uri="{FF2B5EF4-FFF2-40B4-BE49-F238E27FC236}">
                <a16:creationId xmlns:a16="http://schemas.microsoft.com/office/drawing/2014/main" id="{1A12A3D6-BCC0-492B-8BFA-7E68161908B6}"/>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25</a:t>
            </a:fld>
            <a:endParaRPr lang="en-US" b="1" dirty="0"/>
          </a:p>
        </p:txBody>
      </p:sp>
      <p:pic>
        <p:nvPicPr>
          <p:cNvPr id="6" name="Picture 5">
            <a:extLst>
              <a:ext uri="{FF2B5EF4-FFF2-40B4-BE49-F238E27FC236}">
                <a16:creationId xmlns:a16="http://schemas.microsoft.com/office/drawing/2014/main" id="{2C1863F6-393D-4475-98AA-C8295C872E98}"/>
              </a:ext>
            </a:extLst>
          </p:cNvPr>
          <p:cNvPicPr>
            <a:picLocks noChangeAspect="1"/>
          </p:cNvPicPr>
          <p:nvPr/>
        </p:nvPicPr>
        <p:blipFill>
          <a:blip r:embed="rId4"/>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371728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95FC1-4D90-044A-8266-F0B330EA41FA}"/>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DFFFA39-7BE3-435B-BFF2-45E48FEE325A}"/>
              </a:ext>
            </a:extLst>
          </p:cNvPr>
          <p:cNvSpPr txBox="1"/>
          <p:nvPr/>
        </p:nvSpPr>
        <p:spPr>
          <a:xfrm>
            <a:off x="2471351" y="543697"/>
            <a:ext cx="8031891"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Tricks of the Trade</a:t>
            </a:r>
          </a:p>
        </p:txBody>
      </p:sp>
      <p:sp>
        <p:nvSpPr>
          <p:cNvPr id="5" name="Rectangle 4">
            <a:extLst>
              <a:ext uri="{FF2B5EF4-FFF2-40B4-BE49-F238E27FC236}">
                <a16:creationId xmlns:a16="http://schemas.microsoft.com/office/drawing/2014/main" id="{ABFC2A85-EE97-4349-BAC3-7093C6266958}"/>
              </a:ext>
            </a:extLst>
          </p:cNvPr>
          <p:cNvSpPr/>
          <p:nvPr/>
        </p:nvSpPr>
        <p:spPr>
          <a:xfrm>
            <a:off x="545083" y="2104033"/>
            <a:ext cx="10899057" cy="3908762"/>
          </a:xfrm>
          <a:prstGeom prst="rect">
            <a:avLst/>
          </a:prstGeom>
        </p:spPr>
        <p:txBody>
          <a:bodyPr wrap="square">
            <a:spAutoFit/>
          </a:bodyPr>
          <a:lstStyle/>
          <a:p>
            <a:pPr marL="457200" indent="-457200">
              <a:spcBef>
                <a:spcPct val="50000"/>
              </a:spcBef>
              <a:buFont typeface="+mj-lt"/>
              <a:buAutoNum type="arabicPeriod"/>
            </a:pPr>
            <a:r>
              <a:rPr lang="en-US" altLang="en-US" sz="2400" u="sng" dirty="0"/>
              <a:t>PREVENT the </a:t>
            </a:r>
            <a:r>
              <a:rPr lang="en-US" altLang="en-US" sz="2400" b="1" u="sng" dirty="0"/>
              <a:t>Insurance Certificates </a:t>
            </a:r>
            <a:r>
              <a:rPr lang="en-US" altLang="en-US" sz="2400" dirty="0"/>
              <a:t>for prepaid Freight Shipments (CIP/CIF incoterms). Contact your Insurance provider on their letter head prepare a letter stating, “</a:t>
            </a:r>
            <a:r>
              <a:rPr lang="en-US" altLang="en-US" sz="2400" b="1" i="1" dirty="0">
                <a:latin typeface="Times New Roman" panose="02020603050405020304" pitchFamily="18" charset="0"/>
                <a:cs typeface="Times New Roman" panose="02020603050405020304" pitchFamily="18" charset="0"/>
              </a:rPr>
              <a:t>The Beneficiary is insured world-to-world for the duration of the contract</a:t>
            </a:r>
            <a:r>
              <a:rPr lang="en-US" altLang="en-US" sz="2400" i="1" dirty="0"/>
              <a:t>”</a:t>
            </a:r>
            <a:r>
              <a:rPr lang="en-US" altLang="en-US" sz="2400" dirty="0"/>
              <a:t>. Present this letter </a:t>
            </a:r>
            <a:r>
              <a:rPr lang="en-US" altLang="en-US" sz="2400" u="sng" dirty="0"/>
              <a:t>with your </a:t>
            </a:r>
            <a:r>
              <a:rPr lang="en-US" altLang="en-US" sz="2400" b="1" u="sng" dirty="0"/>
              <a:t>LC Instructions</a:t>
            </a:r>
            <a:r>
              <a:rPr lang="en-US" altLang="en-US" sz="2400" dirty="0"/>
              <a:t>, prior to LC being issued, the buyer presents to their Bank. </a:t>
            </a:r>
            <a:r>
              <a:rPr lang="en-US" altLang="en-US" sz="2400" i="1" dirty="0"/>
              <a:t>It works! </a:t>
            </a:r>
          </a:p>
          <a:p>
            <a:pPr marL="457200" indent="-457200" algn="just">
              <a:buFont typeface="+mj-lt"/>
              <a:buAutoNum type="arabicPeriod"/>
            </a:pPr>
            <a:r>
              <a:rPr lang="en-US" altLang="en-US" sz="2400" u="sng" dirty="0"/>
              <a:t>Consolidate Documents</a:t>
            </a:r>
            <a:r>
              <a:rPr lang="en-US" altLang="en-US" sz="2400" dirty="0"/>
              <a:t>! ISBP paragraph 8 </a:t>
            </a:r>
            <a:r>
              <a:rPr lang="en-US" sz="2400" b="1" i="0" dirty="0">
                <a:solidFill>
                  <a:srgbClr val="002060"/>
                </a:solidFill>
                <a:effectLst/>
                <a:latin typeface="trebuchet ms" panose="020B0603020202020204" pitchFamily="34" charset="0"/>
              </a:rPr>
              <a:t>Certifications and Declarations</a:t>
            </a:r>
            <a:r>
              <a:rPr lang="en-US" sz="2400" dirty="0">
                <a:solidFill>
                  <a:srgbClr val="666154"/>
                </a:solidFill>
                <a:latin typeface="trebuchet ms" panose="020B0603020202020204" pitchFamily="34" charset="0"/>
              </a:rPr>
              <a:t> </a:t>
            </a:r>
            <a:r>
              <a:rPr lang="en-US" sz="2400" b="0" i="0" dirty="0">
                <a:solidFill>
                  <a:srgbClr val="000000"/>
                </a:solidFill>
                <a:effectLst/>
                <a:latin typeface="trebuchet ms" panose="020B0603020202020204" pitchFamily="34" charset="0"/>
              </a:rPr>
              <a:t>or the like may either be a separate document or contained within another document as required by the credit. i.e. </a:t>
            </a:r>
            <a:r>
              <a:rPr lang="en-US" altLang="en-US" sz="2400" dirty="0"/>
              <a:t>Bene Cert., within the body of the invoice. </a:t>
            </a:r>
            <a:r>
              <a:rPr lang="en-US" altLang="en-US" sz="2000" i="1" dirty="0"/>
              <a:t>We hereby certify</a:t>
            </a:r>
            <a:r>
              <a:rPr lang="en-US" altLang="en-US" sz="2400" i="1" dirty="0"/>
              <a:t>…</a:t>
            </a:r>
          </a:p>
          <a:p>
            <a:pPr marL="457200" indent="-457200" algn="just">
              <a:buFont typeface="+mj-lt"/>
              <a:buAutoNum type="arabicPeriod"/>
            </a:pPr>
            <a:r>
              <a:rPr lang="en-US" altLang="en-US" sz="2400" i="1" dirty="0">
                <a:solidFill>
                  <a:srgbClr val="FF0000"/>
                </a:solidFill>
              </a:rPr>
              <a:t>NEVER, NEVER, NEVER </a:t>
            </a:r>
            <a:r>
              <a:rPr lang="en-US" altLang="en-US" sz="2400" i="1" dirty="0"/>
              <a:t>send documents “</a:t>
            </a:r>
            <a:r>
              <a:rPr lang="en-US" altLang="en-US" sz="2400" i="1" dirty="0">
                <a:solidFill>
                  <a:srgbClr val="FF0000"/>
                </a:solidFill>
              </a:rPr>
              <a:t>on approval</a:t>
            </a:r>
            <a:r>
              <a:rPr lang="en-US" altLang="en-US" sz="2400" i="1" dirty="0"/>
              <a:t>”</a:t>
            </a:r>
          </a:p>
        </p:txBody>
      </p:sp>
      <p:pic>
        <p:nvPicPr>
          <p:cNvPr id="7" name="Picture 6">
            <a:extLst>
              <a:ext uri="{FF2B5EF4-FFF2-40B4-BE49-F238E27FC236}">
                <a16:creationId xmlns:a16="http://schemas.microsoft.com/office/drawing/2014/main" id="{ED9A77F8-E174-4F9A-9D3F-56DBCC622628}"/>
              </a:ext>
            </a:extLst>
          </p:cNvPr>
          <p:cNvPicPr>
            <a:picLocks noChangeAspect="1"/>
          </p:cNvPicPr>
          <p:nvPr/>
        </p:nvPicPr>
        <p:blipFill>
          <a:blip r:embed="rId5"/>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A7CC0F83-1D2F-4959-9C2C-7095C5FF3B75}"/>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26</a:t>
            </a:fld>
            <a:endParaRPr lang="en-US" b="1" dirty="0"/>
          </a:p>
        </p:txBody>
      </p:sp>
      <p:sp>
        <p:nvSpPr>
          <p:cNvPr id="12" name="Footer Placeholder 3">
            <a:extLst>
              <a:ext uri="{FF2B5EF4-FFF2-40B4-BE49-F238E27FC236}">
                <a16:creationId xmlns:a16="http://schemas.microsoft.com/office/drawing/2014/main" id="{89837F25-4015-4BC3-BDD7-57E89007D7F6}"/>
              </a:ext>
            </a:extLst>
          </p:cNvPr>
          <p:cNvSpPr>
            <a:spLocks noGrp="1"/>
          </p:cNvSpPr>
          <p:nvPr>
            <p:ph type="ftr" sz="quarter" idx="11"/>
          </p:nvPr>
        </p:nvSpPr>
        <p:spPr>
          <a:xfrm>
            <a:off x="3466391" y="6576334"/>
            <a:ext cx="4114800" cy="290281"/>
          </a:xfrm>
        </p:spPr>
        <p:txBody>
          <a:bodyPr/>
          <a:lstStyle/>
          <a:p>
            <a:pPr algn="ctr"/>
            <a:r>
              <a:rPr lang="en-US" i="1" dirty="0">
                <a:solidFill>
                  <a:schemeClr val="tx1">
                    <a:alpha val="80000"/>
                  </a:schemeClr>
                </a:solidFill>
              </a:rPr>
              <a:t>DanielleAustin@UmpquaBank.com</a:t>
            </a:r>
          </a:p>
          <a:p>
            <a:pPr algn="ctr"/>
            <a:endParaRPr lang="en-US" dirty="0"/>
          </a:p>
        </p:txBody>
      </p:sp>
      <p:pic>
        <p:nvPicPr>
          <p:cNvPr id="8" name="Picture 7">
            <a:extLst>
              <a:ext uri="{FF2B5EF4-FFF2-40B4-BE49-F238E27FC236}">
                <a16:creationId xmlns:a16="http://schemas.microsoft.com/office/drawing/2014/main" id="{E566AE4D-747C-4E84-B761-681E11AAFF55}"/>
              </a:ext>
            </a:extLst>
          </p:cNvPr>
          <p:cNvPicPr>
            <a:picLocks noChangeAspect="1"/>
          </p:cNvPicPr>
          <p:nvPr/>
        </p:nvPicPr>
        <p:blipFill>
          <a:blip r:embed="rId6"/>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66989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95FC1-4D90-044A-8266-F0B330EA41FA}"/>
              </a:ext>
            </a:extLst>
          </p:cNvPr>
          <p:cNvPicPr>
            <a:picLocks noChangeAspect="1"/>
          </p:cNvPicPr>
          <p:nvPr/>
        </p:nvPicPr>
        <p:blipFill>
          <a:blip r:embed="rId3">
            <a:biLevel thresh="75000"/>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4DFFFA39-7BE3-435B-BFF2-45E48FEE325A}"/>
              </a:ext>
            </a:extLst>
          </p:cNvPr>
          <p:cNvSpPr txBox="1"/>
          <p:nvPr/>
        </p:nvSpPr>
        <p:spPr>
          <a:xfrm>
            <a:off x="2814251" y="337745"/>
            <a:ext cx="8311444" cy="1631216"/>
          </a:xfrm>
          <a:prstGeom prst="rect">
            <a:avLst/>
          </a:prstGeom>
          <a:noFill/>
        </p:spPr>
        <p:txBody>
          <a:bodyPr wrap="square" rtlCol="0">
            <a:spAutoFit/>
          </a:bodyPr>
          <a:lstStyle/>
          <a:p>
            <a:r>
              <a:rPr lang="en-US" altLang="en-US" sz="3200" b="1" dirty="0">
                <a:solidFill>
                  <a:srgbClr val="F4EBE1"/>
                </a:solidFill>
                <a:latin typeface="Arial" panose="020B0604020202020204" pitchFamily="34" charset="0"/>
                <a:cs typeface="Arial" panose="020B0604020202020204" pitchFamily="34" charset="0"/>
              </a:rPr>
              <a:t>Locate an LC anywhere in the world…</a:t>
            </a:r>
          </a:p>
          <a:p>
            <a:r>
              <a:rPr lang="en-US" altLang="en-US" sz="3200" b="1" dirty="0">
                <a:solidFill>
                  <a:srgbClr val="F4EBE1"/>
                </a:solidFill>
                <a:latin typeface="Arial" panose="020B0604020202020204" pitchFamily="34" charset="0"/>
                <a:cs typeface="Arial" panose="020B0604020202020204" pitchFamily="34" charset="0"/>
              </a:rPr>
              <a:t>Ask your Buyer this…</a:t>
            </a:r>
            <a:br>
              <a:rPr lang="en-US" altLang="en-US" sz="3600" b="1" dirty="0">
                <a:solidFill>
                  <a:srgbClr val="F4EBE1"/>
                </a:solidFill>
                <a:latin typeface="Arial" panose="020B0604020202020204" pitchFamily="34" charset="0"/>
                <a:cs typeface="Arial" panose="020B0604020202020204" pitchFamily="34" charset="0"/>
              </a:rPr>
            </a:br>
            <a:endParaRPr lang="en-US" sz="3600" b="1" dirty="0">
              <a:solidFill>
                <a:srgbClr val="F4EBE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3C80CBD-AA95-4D8E-882A-3D862AF424DE}"/>
              </a:ext>
            </a:extLst>
          </p:cNvPr>
          <p:cNvSpPr txBox="1">
            <a:spLocks/>
          </p:cNvSpPr>
          <p:nvPr/>
        </p:nvSpPr>
        <p:spPr>
          <a:xfrm>
            <a:off x="2673350" y="2433892"/>
            <a:ext cx="7175500" cy="34672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spcBef>
                <a:spcPct val="50000"/>
              </a:spcBef>
              <a:buFont typeface="+mj-lt"/>
              <a:buAutoNum type="arabicPeriod"/>
            </a:pPr>
            <a:r>
              <a:rPr lang="en-US" altLang="en-US" sz="2600" b="1" dirty="0">
                <a:cs typeface="Times New Roman" panose="02020603050405020304" pitchFamily="18" charset="0"/>
              </a:rPr>
              <a:t>Issuing Bank</a:t>
            </a:r>
          </a:p>
          <a:p>
            <a:pPr marL="514350" indent="-514350" algn="l">
              <a:spcBef>
                <a:spcPct val="50000"/>
              </a:spcBef>
              <a:buFont typeface="+mj-lt"/>
              <a:buAutoNum type="arabicPeriod"/>
            </a:pPr>
            <a:r>
              <a:rPr lang="en-US" altLang="en-US" sz="2600" b="1" dirty="0">
                <a:cs typeface="Times New Roman" panose="02020603050405020304" pitchFamily="18" charset="0"/>
              </a:rPr>
              <a:t>Issue Date</a:t>
            </a:r>
          </a:p>
          <a:p>
            <a:pPr marL="514350" indent="-514350" algn="l">
              <a:spcBef>
                <a:spcPct val="50000"/>
              </a:spcBef>
              <a:buFont typeface="+mj-lt"/>
              <a:buAutoNum type="arabicPeriod"/>
            </a:pPr>
            <a:r>
              <a:rPr lang="en-US" altLang="en-US" sz="2600" b="1" dirty="0">
                <a:cs typeface="Times New Roman" panose="02020603050405020304" pitchFamily="18" charset="0"/>
              </a:rPr>
              <a:t>$ Amount of the LC</a:t>
            </a:r>
          </a:p>
          <a:p>
            <a:pPr marL="514350" indent="-514350" algn="l">
              <a:spcBef>
                <a:spcPct val="50000"/>
              </a:spcBef>
              <a:buFont typeface="+mj-lt"/>
              <a:buAutoNum type="arabicPeriod"/>
            </a:pPr>
            <a:r>
              <a:rPr lang="en-US" altLang="en-US" sz="2600" b="1" dirty="0">
                <a:cs typeface="Times New Roman" panose="02020603050405020304" pitchFamily="18" charset="0"/>
              </a:rPr>
              <a:t>LC #</a:t>
            </a:r>
          </a:p>
          <a:p>
            <a:pPr marL="514350" indent="-514350" algn="l">
              <a:spcBef>
                <a:spcPct val="50000"/>
              </a:spcBef>
              <a:buFont typeface="+mj-lt"/>
              <a:buAutoNum type="arabicPeriod"/>
            </a:pPr>
            <a:r>
              <a:rPr lang="en-US" altLang="en-US" sz="2600" b="1" dirty="0">
                <a:cs typeface="Times New Roman" panose="02020603050405020304" pitchFamily="18" charset="0"/>
              </a:rPr>
              <a:t>Applicant Name</a:t>
            </a:r>
          </a:p>
          <a:p>
            <a:pPr marL="514350" indent="-514350" algn="l">
              <a:spcBef>
                <a:spcPct val="50000"/>
              </a:spcBef>
              <a:buFont typeface="+mj-lt"/>
              <a:buAutoNum type="arabicPeriod"/>
            </a:pPr>
            <a:r>
              <a:rPr lang="en-US" altLang="en-US" sz="2600" i="1" dirty="0">
                <a:cs typeface="Times New Roman" panose="02020603050405020304" pitchFamily="18" charset="0"/>
              </a:rPr>
              <a:t>Advising Bank (If known) </a:t>
            </a:r>
            <a:endParaRPr lang="en-US" i="1" dirty="0"/>
          </a:p>
        </p:txBody>
      </p:sp>
      <p:pic>
        <p:nvPicPr>
          <p:cNvPr id="7" name="Picture 6">
            <a:extLst>
              <a:ext uri="{FF2B5EF4-FFF2-40B4-BE49-F238E27FC236}">
                <a16:creationId xmlns:a16="http://schemas.microsoft.com/office/drawing/2014/main" id="{425529AC-010C-4027-B5DA-7A7E614D2C4A}"/>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20EB5F8E-7F66-48F5-A468-6CBC1F8D538B}"/>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27</a:t>
            </a:fld>
            <a:endParaRPr lang="en-US" b="1" dirty="0"/>
          </a:p>
        </p:txBody>
      </p:sp>
      <p:sp>
        <p:nvSpPr>
          <p:cNvPr id="12" name="Footer Placeholder 3">
            <a:extLst>
              <a:ext uri="{FF2B5EF4-FFF2-40B4-BE49-F238E27FC236}">
                <a16:creationId xmlns:a16="http://schemas.microsoft.com/office/drawing/2014/main" id="{124DB4CC-977D-4496-A31B-EA2D3FB12D06}"/>
              </a:ext>
            </a:extLst>
          </p:cNvPr>
          <p:cNvSpPr>
            <a:spLocks noGrp="1"/>
          </p:cNvSpPr>
          <p:nvPr>
            <p:ph type="ftr" sz="quarter" idx="11"/>
          </p:nvPr>
        </p:nvSpPr>
        <p:spPr>
          <a:xfrm>
            <a:off x="3466391" y="6576334"/>
            <a:ext cx="4114800" cy="290281"/>
          </a:xfrm>
        </p:spPr>
        <p:txBody>
          <a:bodyPr/>
          <a:lstStyle/>
          <a:p>
            <a:pPr algn="ctr"/>
            <a:r>
              <a:rPr lang="en-US" i="1" dirty="0">
                <a:solidFill>
                  <a:schemeClr val="tx1">
                    <a:alpha val="80000"/>
                  </a:schemeClr>
                </a:solidFill>
              </a:rPr>
              <a:t>DanielleAustin@UmpquaBank.com</a:t>
            </a:r>
          </a:p>
          <a:p>
            <a:pPr algn="ctr"/>
            <a:endParaRPr lang="en-US" dirty="0"/>
          </a:p>
        </p:txBody>
      </p:sp>
      <p:pic>
        <p:nvPicPr>
          <p:cNvPr id="11" name="Picture 10">
            <a:extLst>
              <a:ext uri="{FF2B5EF4-FFF2-40B4-BE49-F238E27FC236}">
                <a16:creationId xmlns:a16="http://schemas.microsoft.com/office/drawing/2014/main" id="{AE819E68-D025-4778-A794-A1BA065797D6}"/>
              </a:ext>
            </a:extLst>
          </p:cNvPr>
          <p:cNvPicPr>
            <a:picLocks noChangeAspect="1"/>
          </p:cNvPicPr>
          <p:nvPr/>
        </p:nvPicPr>
        <p:blipFill>
          <a:blip r:embed="rId5"/>
          <a:stretch>
            <a:fillRect/>
          </a:stretch>
        </p:blipFill>
        <p:spPr>
          <a:xfrm>
            <a:off x="9860437" y="5715798"/>
            <a:ext cx="2331563" cy="1225822"/>
          </a:xfrm>
          <a:prstGeom prst="rect">
            <a:avLst/>
          </a:prstGeom>
        </p:spPr>
      </p:pic>
    </p:spTree>
    <p:extLst>
      <p:ext uri="{BB962C8B-B14F-4D97-AF65-F5344CB8AC3E}">
        <p14:creationId xmlns:p14="http://schemas.microsoft.com/office/powerpoint/2010/main" val="1010833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ED840-859D-7549-86AD-0C42CA249A42}"/>
              </a:ext>
            </a:extLst>
          </p:cNvPr>
          <p:cNvPicPr>
            <a:picLocks noChangeAspect="1"/>
          </p:cNvPicPr>
          <p:nvPr/>
        </p:nvPicPr>
        <p:blipFill>
          <a:blip r:embed="rId3">
            <a:duotone>
              <a:prstClr val="black"/>
              <a:schemeClr val="accent5">
                <a:tint val="45000"/>
                <a:satMod val="400000"/>
              </a:schemeClr>
            </a:duotone>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1935679" y="543697"/>
            <a:ext cx="8567564"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Essential Resources for Exporters</a:t>
            </a:r>
          </a:p>
        </p:txBody>
      </p:sp>
      <p:sp>
        <p:nvSpPr>
          <p:cNvPr id="7" name="Slide Number Placeholder 2">
            <a:extLst>
              <a:ext uri="{FF2B5EF4-FFF2-40B4-BE49-F238E27FC236}">
                <a16:creationId xmlns:a16="http://schemas.microsoft.com/office/drawing/2014/main" id="{4C05AE90-9DE9-4292-A940-DD23EC7AC2A1}"/>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28</a:t>
            </a:fld>
            <a:endParaRPr lang="en-US" b="1" dirty="0"/>
          </a:p>
        </p:txBody>
      </p:sp>
      <p:pic>
        <p:nvPicPr>
          <p:cNvPr id="2" name="Picture 1">
            <a:extLst>
              <a:ext uri="{FF2B5EF4-FFF2-40B4-BE49-F238E27FC236}">
                <a16:creationId xmlns:a16="http://schemas.microsoft.com/office/drawing/2014/main" id="{4DFD3E60-BE09-4E6A-9A50-2BA5C2073955}"/>
              </a:ext>
            </a:extLst>
          </p:cNvPr>
          <p:cNvPicPr>
            <a:picLocks noChangeAspect="1"/>
          </p:cNvPicPr>
          <p:nvPr/>
        </p:nvPicPr>
        <p:blipFill>
          <a:blip r:embed="rId4"/>
          <a:stretch>
            <a:fillRect/>
          </a:stretch>
        </p:blipFill>
        <p:spPr>
          <a:xfrm>
            <a:off x="1864516" y="1220027"/>
            <a:ext cx="8985735" cy="5508460"/>
          </a:xfrm>
          <a:prstGeom prst="rect">
            <a:avLst/>
          </a:prstGeom>
        </p:spPr>
      </p:pic>
      <p:pic>
        <p:nvPicPr>
          <p:cNvPr id="4" name="Picture 3">
            <a:extLst>
              <a:ext uri="{FF2B5EF4-FFF2-40B4-BE49-F238E27FC236}">
                <a16:creationId xmlns:a16="http://schemas.microsoft.com/office/drawing/2014/main" id="{063A188E-1579-4E63-9280-3AF2A175E96D}"/>
              </a:ext>
            </a:extLst>
          </p:cNvPr>
          <p:cNvPicPr>
            <a:picLocks noChangeAspect="1"/>
          </p:cNvPicPr>
          <p:nvPr/>
        </p:nvPicPr>
        <p:blipFill>
          <a:blip r:embed="rId5"/>
          <a:stretch>
            <a:fillRect/>
          </a:stretch>
        </p:blipFill>
        <p:spPr>
          <a:xfrm>
            <a:off x="6702457" y="5637973"/>
            <a:ext cx="2230360" cy="1010632"/>
          </a:xfrm>
          <a:prstGeom prst="rect">
            <a:avLst/>
          </a:prstGeom>
        </p:spPr>
      </p:pic>
      <p:pic>
        <p:nvPicPr>
          <p:cNvPr id="9" name="Picture 8">
            <a:extLst>
              <a:ext uri="{FF2B5EF4-FFF2-40B4-BE49-F238E27FC236}">
                <a16:creationId xmlns:a16="http://schemas.microsoft.com/office/drawing/2014/main" id="{D7E30B46-1BB2-445C-AAED-A7BEFFAE3C8B}"/>
              </a:ext>
            </a:extLst>
          </p:cNvPr>
          <p:cNvPicPr>
            <a:picLocks noChangeAspect="1"/>
          </p:cNvPicPr>
          <p:nvPr/>
        </p:nvPicPr>
        <p:blipFill>
          <a:blip r:embed="rId6"/>
          <a:stretch>
            <a:fillRect/>
          </a:stretch>
        </p:blipFill>
        <p:spPr>
          <a:xfrm>
            <a:off x="8932817" y="5687454"/>
            <a:ext cx="1917434" cy="1008093"/>
          </a:xfrm>
          <a:prstGeom prst="rect">
            <a:avLst/>
          </a:prstGeom>
        </p:spPr>
      </p:pic>
    </p:spTree>
    <p:extLst>
      <p:ext uri="{BB962C8B-B14F-4D97-AF65-F5344CB8AC3E}">
        <p14:creationId xmlns:p14="http://schemas.microsoft.com/office/powerpoint/2010/main" val="989922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F28033-4E9E-9A42-86E1-9319D05F1FA7}"/>
              </a:ext>
            </a:extLst>
          </p:cNvPr>
          <p:cNvPicPr>
            <a:picLocks noChangeAspect="1"/>
          </p:cNvPicPr>
          <p:nvPr/>
        </p:nvPicPr>
        <p:blipFill>
          <a:blip r:embed="rId3">
            <a:duotone>
              <a:prstClr val="black"/>
              <a:schemeClr val="accent1">
                <a:lumMod val="40000"/>
                <a:lumOff val="60000"/>
                <a:tint val="45000"/>
                <a:satMod val="400000"/>
              </a:schemeClr>
            </a:duotone>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471351" y="543697"/>
            <a:ext cx="8031891"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Stay connected…</a:t>
            </a:r>
          </a:p>
        </p:txBody>
      </p:sp>
      <p:sp>
        <p:nvSpPr>
          <p:cNvPr id="6" name="Content Placeholder 2">
            <a:extLst>
              <a:ext uri="{FF2B5EF4-FFF2-40B4-BE49-F238E27FC236}">
                <a16:creationId xmlns:a16="http://schemas.microsoft.com/office/drawing/2014/main" id="{C8A9DBA3-661B-410B-9D1F-AD445EB73CCC}"/>
              </a:ext>
            </a:extLst>
          </p:cNvPr>
          <p:cNvSpPr txBox="1">
            <a:spLocks/>
          </p:cNvSpPr>
          <p:nvPr/>
        </p:nvSpPr>
        <p:spPr>
          <a:xfrm>
            <a:off x="1198671" y="2095921"/>
            <a:ext cx="4748684" cy="4215640"/>
          </a:xfrm>
          <a:prstGeom prst="rect">
            <a:avLst/>
          </a:prstGeom>
        </p:spPr>
        <p:txBody>
          <a:bodyPr>
            <a:normAutofit/>
          </a:bodyPr>
          <a:lstStyle>
            <a:lvl1pPr marL="228600" indent="-228600" algn="l" defTabSz="914400" rtl="0" eaLnBrk="1" latinLnBrk="0" hangingPunct="1">
              <a:lnSpc>
                <a:spcPct val="10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pPr marL="0" indent="0">
              <a:buFont typeface="Arial"/>
              <a:buNone/>
            </a:pPr>
            <a:endParaRPr lang="en-US" dirty="0"/>
          </a:p>
        </p:txBody>
      </p:sp>
      <p:pic>
        <p:nvPicPr>
          <p:cNvPr id="9" name="Picture 8">
            <a:extLst>
              <a:ext uri="{FF2B5EF4-FFF2-40B4-BE49-F238E27FC236}">
                <a16:creationId xmlns:a16="http://schemas.microsoft.com/office/drawing/2014/main" id="{6A5786D4-CC62-4D12-9C38-5FEA4346CC0E}"/>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0" name="Slide Number Placeholder 2">
            <a:extLst>
              <a:ext uri="{FF2B5EF4-FFF2-40B4-BE49-F238E27FC236}">
                <a16:creationId xmlns:a16="http://schemas.microsoft.com/office/drawing/2014/main" id="{AC3B3F77-63E3-4AE6-B3B8-197200E9E72C}"/>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29</a:t>
            </a:fld>
            <a:endParaRPr lang="en-US" b="1" dirty="0"/>
          </a:p>
        </p:txBody>
      </p:sp>
      <p:pic>
        <p:nvPicPr>
          <p:cNvPr id="13" name="Picture 12" descr="Tim Rasmussen2">
            <a:extLst>
              <a:ext uri="{FF2B5EF4-FFF2-40B4-BE49-F238E27FC236}">
                <a16:creationId xmlns:a16="http://schemas.microsoft.com/office/drawing/2014/main" id="{0B6ABFD8-DE84-4161-8DD9-B6853C4F8E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87296" y="2601798"/>
            <a:ext cx="4062953" cy="2585026"/>
          </a:xfrm>
          <a:prstGeom prst="rect">
            <a:avLst/>
          </a:prstGeom>
          <a:noFill/>
          <a:ln>
            <a:noFill/>
          </a:ln>
        </p:spPr>
      </p:pic>
      <p:pic>
        <p:nvPicPr>
          <p:cNvPr id="14" name="Picture 13" descr="Danielle Austin2">
            <a:extLst>
              <a:ext uri="{FF2B5EF4-FFF2-40B4-BE49-F238E27FC236}">
                <a16:creationId xmlns:a16="http://schemas.microsoft.com/office/drawing/2014/main" id="{86BF00C7-CF13-43F0-ABCE-6EE1D14567D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658160" y="2601798"/>
            <a:ext cx="4289195" cy="2585025"/>
          </a:xfrm>
          <a:prstGeom prst="rect">
            <a:avLst/>
          </a:prstGeom>
          <a:noFill/>
          <a:ln>
            <a:noFill/>
          </a:ln>
        </p:spPr>
      </p:pic>
      <p:pic>
        <p:nvPicPr>
          <p:cNvPr id="15" name="Picture 14">
            <a:extLst>
              <a:ext uri="{FF2B5EF4-FFF2-40B4-BE49-F238E27FC236}">
                <a16:creationId xmlns:a16="http://schemas.microsoft.com/office/drawing/2014/main" id="{1335CBDF-9F4E-4F27-8C82-72B96B2E32D7}"/>
              </a:ext>
            </a:extLst>
          </p:cNvPr>
          <p:cNvPicPr>
            <a:picLocks noChangeAspect="1"/>
          </p:cNvPicPr>
          <p:nvPr/>
        </p:nvPicPr>
        <p:blipFill>
          <a:blip r:embed="rId7"/>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189588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0"/>
            <a:ext cx="12192000" cy="6858000"/>
          </a:xfrm>
          <a:prstGeom prst="rect">
            <a:avLst/>
          </a:prstGeom>
          <a:effectLst>
            <a:outerShdw blurRad="50800" dist="50800" dir="5400000" algn="ctr" rotWithShape="0">
              <a:schemeClr val="accent1">
                <a:lumMod val="40000"/>
                <a:lumOff val="60000"/>
                <a:alpha val="7000"/>
              </a:schemeClr>
            </a:outerShdw>
          </a:effectLst>
        </p:spPr>
      </p:pic>
      <p:sp>
        <p:nvSpPr>
          <p:cNvPr id="8" name="TextBox 7">
            <a:extLst>
              <a:ext uri="{FF2B5EF4-FFF2-40B4-BE49-F238E27FC236}">
                <a16:creationId xmlns:a16="http://schemas.microsoft.com/office/drawing/2014/main" id="{3B2F614D-41D6-3F46-AE6C-5860C5800C75}"/>
              </a:ext>
            </a:extLst>
          </p:cNvPr>
          <p:cNvSpPr txBox="1"/>
          <p:nvPr/>
        </p:nvSpPr>
        <p:spPr>
          <a:xfrm>
            <a:off x="2174468" y="543697"/>
            <a:ext cx="8031891" cy="707886"/>
          </a:xfrm>
          <a:prstGeom prst="rect">
            <a:avLst/>
          </a:prstGeom>
          <a:noFill/>
        </p:spPr>
        <p:txBody>
          <a:bodyPr wrap="square" rtlCol="0">
            <a:spAutoFit/>
          </a:bodyPr>
          <a:lstStyle/>
          <a:p>
            <a:pPr algn="ctr"/>
            <a:r>
              <a:rPr lang="en-US" sz="4000" b="1" i="1" dirty="0">
                <a:solidFill>
                  <a:srgbClr val="F4EBE1"/>
                </a:solidFill>
                <a:latin typeface="Arial" panose="020B0604020202020204" pitchFamily="34" charset="0"/>
                <a:cs typeface="Arial" panose="020B0604020202020204" pitchFamily="34" charset="0"/>
              </a:rPr>
              <a:t>Discussion Topics</a:t>
            </a:r>
          </a:p>
        </p:txBody>
      </p:sp>
      <p:pic>
        <p:nvPicPr>
          <p:cNvPr id="2" name="Picture 1">
            <a:extLst>
              <a:ext uri="{FF2B5EF4-FFF2-40B4-BE49-F238E27FC236}">
                <a16:creationId xmlns:a16="http://schemas.microsoft.com/office/drawing/2014/main" id="{38039EC2-76C7-4740-B8AF-E7598F1662A8}"/>
              </a:ext>
            </a:extLst>
          </p:cNvPr>
          <p:cNvPicPr>
            <a:picLocks noChangeAspect="1"/>
          </p:cNvPicPr>
          <p:nvPr/>
        </p:nvPicPr>
        <p:blipFill>
          <a:blip r:embed="rId4"/>
          <a:stretch>
            <a:fillRect/>
          </a:stretch>
        </p:blipFill>
        <p:spPr>
          <a:xfrm>
            <a:off x="144530" y="6356350"/>
            <a:ext cx="2165350" cy="361950"/>
          </a:xfrm>
          <a:prstGeom prst="rect">
            <a:avLst/>
          </a:prstGeom>
        </p:spPr>
      </p:pic>
      <p:sp>
        <p:nvSpPr>
          <p:cNvPr id="10" name="Slide Number Placeholder 2">
            <a:extLst>
              <a:ext uri="{FF2B5EF4-FFF2-40B4-BE49-F238E27FC236}">
                <a16:creationId xmlns:a16="http://schemas.microsoft.com/office/drawing/2014/main" id="{BCBF3BB8-DE4C-48DD-B3CD-0965F66F8FD4}"/>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3</a:t>
            </a:fld>
            <a:endParaRPr lang="en-US" b="1" dirty="0"/>
          </a:p>
        </p:txBody>
      </p:sp>
      <p:sp>
        <p:nvSpPr>
          <p:cNvPr id="12" name="TextBox 11">
            <a:extLst>
              <a:ext uri="{FF2B5EF4-FFF2-40B4-BE49-F238E27FC236}">
                <a16:creationId xmlns:a16="http://schemas.microsoft.com/office/drawing/2014/main" id="{6A1DB857-0C52-4AC0-A747-ACEF3C8B3CFC}"/>
              </a:ext>
            </a:extLst>
          </p:cNvPr>
          <p:cNvSpPr txBox="1"/>
          <p:nvPr/>
        </p:nvSpPr>
        <p:spPr>
          <a:xfrm>
            <a:off x="646487" y="1910097"/>
            <a:ext cx="10535693" cy="3970318"/>
          </a:xfrm>
          <a:prstGeom prst="rect">
            <a:avLst/>
          </a:prstGeom>
          <a:noFill/>
        </p:spPr>
        <p:txBody>
          <a:bodyPr wrap="square">
            <a:spAutoFit/>
          </a:bodyPr>
          <a:lstStyle/>
          <a:p>
            <a:pPr marL="171450" lvl="1"/>
            <a:r>
              <a:rPr lang="en-US" b="1" i="1" u="sng" dirty="0">
                <a:solidFill>
                  <a:srgbClr val="002060"/>
                </a:solidFill>
                <a:latin typeface="Calibri" panose="020F0502020204030204" pitchFamily="34" charset="0"/>
              </a:rPr>
              <a:t>Increase your working capital by decreasing your DSO</a:t>
            </a: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Imagine your receivable decreases from 45 or 60 days, and paid within 10 days</a:t>
            </a:r>
            <a:endParaRPr lang="en-US" sz="1600" dirty="0">
              <a:effectLst/>
              <a:latin typeface="Calibri" panose="020F0502020204030204" pitchFamily="34" charset="0"/>
              <a:ea typeface="Calibri" panose="020F0502020204030204" pitchFamily="34" charset="0"/>
            </a:endParaRPr>
          </a:p>
          <a:p>
            <a:pPr marL="742950" marR="0"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Take control of this process from negotiation to payment</a:t>
            </a:r>
            <a:endParaRPr lang="en-US" sz="1600" dirty="0">
              <a:effectLst/>
              <a:latin typeface="Calibri" panose="020F0502020204030204" pitchFamily="34" charset="0"/>
              <a:ea typeface="Calibri" panose="020F0502020204030204" pitchFamily="34" charset="0"/>
            </a:endParaRPr>
          </a:p>
          <a:p>
            <a:pPr marL="742950" marR="0"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Use the LC as a secured sales tool and risk mitigation, yes both</a:t>
            </a:r>
            <a:endParaRPr lang="en-US" sz="1600" dirty="0">
              <a:effectLst/>
              <a:latin typeface="Calibri" panose="020F0502020204030204" pitchFamily="34" charset="0"/>
              <a:ea typeface="Calibri" panose="020F0502020204030204" pitchFamily="34" charset="0"/>
            </a:endParaRPr>
          </a:p>
          <a:p>
            <a:pPr marL="742950" marR="0"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Asking for CIA Cash-In-Advance? Understand the risk, and “sales prevention”</a:t>
            </a:r>
            <a:endParaRPr lang="en-US" sz="1600" dirty="0">
              <a:effectLst/>
              <a:latin typeface="Calibri" panose="020F0502020204030204" pitchFamily="34" charset="0"/>
              <a:ea typeface="Calibri" panose="020F0502020204030204" pitchFamily="34" charset="0"/>
            </a:endParaRPr>
          </a:p>
          <a:p>
            <a:pPr marL="171450" lvl="1"/>
            <a:r>
              <a:rPr lang="en-US" b="1" i="1" u="sng" dirty="0">
                <a:solidFill>
                  <a:srgbClr val="002060"/>
                </a:solidFill>
                <a:latin typeface="Calibri" panose="020F0502020204030204" pitchFamily="34" charset="0"/>
              </a:rPr>
              <a:t>Looking to grow your </a:t>
            </a:r>
            <a:r>
              <a:rPr lang="en-US" i="1" u="sng" dirty="0">
                <a:solidFill>
                  <a:srgbClr val="002060"/>
                </a:solidFill>
                <a:latin typeface="Calibri" panose="020F0502020204030204" pitchFamily="34" charset="0"/>
              </a:rPr>
              <a:t>[</a:t>
            </a:r>
            <a:r>
              <a:rPr lang="en-US" b="1" i="1" u="sng" dirty="0">
                <a:solidFill>
                  <a:srgbClr val="002060"/>
                </a:solidFill>
                <a:latin typeface="Calibri" panose="020F0502020204030204" pitchFamily="34" charset="0"/>
              </a:rPr>
              <a:t>International</a:t>
            </a:r>
            <a:r>
              <a:rPr lang="en-US" i="1" u="sng" dirty="0">
                <a:solidFill>
                  <a:srgbClr val="002060"/>
                </a:solidFill>
                <a:latin typeface="Calibri" panose="020F0502020204030204" pitchFamily="34" charset="0"/>
              </a:rPr>
              <a:t>]</a:t>
            </a:r>
            <a:r>
              <a:rPr lang="en-US" b="1" i="1" u="sng" dirty="0">
                <a:solidFill>
                  <a:srgbClr val="002060"/>
                </a:solidFill>
                <a:latin typeface="Calibri" panose="020F0502020204030204" pitchFamily="34" charset="0"/>
              </a:rPr>
              <a:t> Sales?</a:t>
            </a:r>
          </a:p>
          <a:p>
            <a:pPr marL="857250" lvl="1" indent="-285750">
              <a:buFont typeface="Arial" panose="020B0604020202020204" pitchFamily="34" charset="0"/>
              <a:buChar char="•"/>
            </a:pPr>
            <a:r>
              <a:rPr lang="en-US" b="1" i="1" dirty="0">
                <a:solidFill>
                  <a:srgbClr val="002060"/>
                </a:solidFill>
                <a:latin typeface="Calibri" panose="020F0502020204030204" pitchFamily="34" charset="0"/>
              </a:rPr>
              <a:t>This tool could differentiate your sales, and make you more competitive</a:t>
            </a:r>
          </a:p>
          <a:p>
            <a:pPr marL="857250" lvl="1" indent="-285750">
              <a:buFont typeface="Arial" panose="020B0604020202020204" pitchFamily="34" charset="0"/>
              <a:buChar char="•"/>
            </a:pPr>
            <a:r>
              <a:rPr lang="en-US" b="1" i="1" dirty="0">
                <a:solidFill>
                  <a:srgbClr val="002060"/>
                </a:solidFill>
                <a:latin typeface="Calibri" panose="020F0502020204030204" pitchFamily="34" charset="0"/>
              </a:rPr>
              <a:t>LC Advised in the U.S. should offer a minimum of 180-days. Why wouldn’t you give your best buyers access to a lower cost of funds, an additional source of liquidity and still get paid in days? </a:t>
            </a:r>
          </a:p>
          <a:p>
            <a:pPr marL="114300" lvl="0"/>
            <a:r>
              <a:rPr lang="en-US" b="1" i="1" u="sng" dirty="0">
                <a:solidFill>
                  <a:srgbClr val="002060"/>
                </a:solidFill>
                <a:latin typeface="Calibri" panose="020F0502020204030204" pitchFamily="34" charset="0"/>
              </a:rPr>
              <a:t>LCs are 100% secured </a:t>
            </a: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Add these Receivables back into your borrowing base</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LC can be paid within days, sooner than product arrives in the other country</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Learn how to keep this process super simple without compromising service or documents</a:t>
            </a:r>
            <a:endParaRPr lang="en-US" sz="1600" dirty="0">
              <a:effectLst/>
              <a:latin typeface="Calibri" panose="020F0502020204030204" pitchFamily="34" charset="0"/>
              <a:ea typeface="Calibri" panose="020F0502020204030204" pitchFamily="34" charset="0"/>
            </a:endParaRPr>
          </a:p>
          <a:p>
            <a:pPr marL="742950" marR="0"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Trade Credit Insurance can be expensive with an annual contract</a:t>
            </a:r>
            <a:endParaRPr lang="en-US" sz="16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427ADD6F-ACD0-42E8-BB6A-10965C639AD3}"/>
              </a:ext>
            </a:extLst>
          </p:cNvPr>
          <p:cNvPicPr>
            <a:picLocks noChangeAspect="1"/>
          </p:cNvPicPr>
          <p:nvPr/>
        </p:nvPicPr>
        <p:blipFill>
          <a:blip r:embed="rId5"/>
          <a:stretch>
            <a:fillRect/>
          </a:stretch>
        </p:blipFill>
        <p:spPr>
          <a:xfrm>
            <a:off x="9690755" y="5542967"/>
            <a:ext cx="2501245" cy="1315033"/>
          </a:xfrm>
          <a:prstGeom prst="rect">
            <a:avLst/>
          </a:prstGeom>
        </p:spPr>
      </p:pic>
    </p:spTree>
    <p:extLst>
      <p:ext uri="{BB962C8B-B14F-4D97-AF65-F5344CB8AC3E}">
        <p14:creationId xmlns:p14="http://schemas.microsoft.com/office/powerpoint/2010/main" val="2678115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43099"/>
            <a:ext cx="12192000" cy="6858000"/>
          </a:xfrm>
          <a:prstGeom prst="rect">
            <a:avLst/>
          </a:prstGeom>
        </p:spPr>
      </p:pic>
      <p:sp>
        <p:nvSpPr>
          <p:cNvPr id="11" name="TextBox 10">
            <a:extLst>
              <a:ext uri="{FF2B5EF4-FFF2-40B4-BE49-F238E27FC236}">
                <a16:creationId xmlns:a16="http://schemas.microsoft.com/office/drawing/2014/main" id="{A58688DF-040B-47A7-B70F-A5EAA08EFCBD}"/>
              </a:ext>
            </a:extLst>
          </p:cNvPr>
          <p:cNvSpPr txBox="1"/>
          <p:nvPr/>
        </p:nvSpPr>
        <p:spPr>
          <a:xfrm>
            <a:off x="1900052" y="688144"/>
            <a:ext cx="858585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Umpqua Bank- a full-service bank!</a:t>
            </a:r>
          </a:p>
        </p:txBody>
      </p:sp>
      <p:sp>
        <p:nvSpPr>
          <p:cNvPr id="12" name="Rectangle 11">
            <a:extLst>
              <a:ext uri="{FF2B5EF4-FFF2-40B4-BE49-F238E27FC236}">
                <a16:creationId xmlns:a16="http://schemas.microsoft.com/office/drawing/2014/main" id="{0D1A14E5-E36C-4938-91C1-2A384E56A19D}"/>
              </a:ext>
            </a:extLst>
          </p:cNvPr>
          <p:cNvSpPr/>
          <p:nvPr/>
        </p:nvSpPr>
        <p:spPr>
          <a:xfrm>
            <a:off x="144530" y="1980785"/>
            <a:ext cx="10822984" cy="4939814"/>
          </a:xfrm>
          <a:prstGeom prst="rect">
            <a:avLst/>
          </a:prstGeom>
        </p:spPr>
        <p:txBody>
          <a:bodyPr wrap="square">
            <a:spAutoFit/>
          </a:bodyPr>
          <a:lstStyle/>
          <a:p>
            <a:r>
              <a:rPr lang="en-US" sz="2000" b="1" i="1" dirty="0"/>
              <a:t>The World Greatest Bank</a:t>
            </a:r>
          </a:p>
          <a:p>
            <a:endParaRPr lang="en-US" sz="400" b="1" i="1" dirty="0"/>
          </a:p>
          <a:p>
            <a:r>
              <a:rPr lang="en-US" dirty="0"/>
              <a:t>Who we are - </a:t>
            </a:r>
            <a:r>
              <a:rPr lang="en-US" b="1" dirty="0"/>
              <a:t>A bank run by people, not money. We are your bank people.</a:t>
            </a:r>
          </a:p>
          <a:p>
            <a:r>
              <a:rPr lang="en-US" dirty="0"/>
              <a:t>We’re committed to learning more about you than your account number. That’s why we take the time to understand how banking fits into your bigger picture, and give you the easy access and mobile tools you need to manage your money on your own terms. It’s why our stores feel more like a living </a:t>
            </a:r>
          </a:p>
          <a:p>
            <a:r>
              <a:rPr lang="en-US" dirty="0"/>
              <a:t>room than a bank branch. And why our associates will always remember your name. </a:t>
            </a:r>
          </a:p>
          <a:p>
            <a:r>
              <a:rPr lang="en-US" dirty="0"/>
              <a:t>We’ve grown beyond our roots as a small community bank, yet the spirit </a:t>
            </a:r>
            <a:r>
              <a:rPr lang="en-US" sz="1700" dirty="0"/>
              <a:t>of community</a:t>
            </a:r>
          </a:p>
          <a:p>
            <a:r>
              <a:rPr lang="en-US" dirty="0"/>
              <a:t>will always be at the center of everything we do. </a:t>
            </a:r>
            <a:r>
              <a:rPr lang="en-US" b="1" i="1" dirty="0"/>
              <a:t>Check out the Go-to App.-&gt; </a:t>
            </a:r>
          </a:p>
          <a:p>
            <a:r>
              <a:rPr lang="en-US" b="1" dirty="0"/>
              <a:t>Need to talk to your banker? Right now? Our small-town roots keep us grounded.</a:t>
            </a:r>
            <a:endParaRPr lang="en-US" dirty="0"/>
          </a:p>
          <a:p>
            <a:r>
              <a:rPr lang="en-US" dirty="0"/>
              <a:t>Like any great Oregonian origin story, ours starts with pioneers. The ones who founded Umpqua Bank were part of the tight-knit community in Canyonville, </a:t>
            </a:r>
            <a:r>
              <a:rPr lang="en-US" b="1" dirty="0"/>
              <a:t>Oregon</a:t>
            </a:r>
            <a:r>
              <a:rPr lang="en-US" dirty="0"/>
              <a:t>, a timber town nestled along the South Umpqua River</a:t>
            </a:r>
          </a:p>
          <a:p>
            <a:r>
              <a:rPr lang="en-US" dirty="0"/>
              <a:t>Through generations of hard work, that mighty little community came together to build what they needed: a school, a church, a grocery store, a diner, an auto shop. And when the citizens of Canyonville needed a better place than the local watering hole to cash their checks, they came together and built a bank. Since South Umpqua State Bank opened its doors back in 1953, we’ve grown a lot, but our values have stayed as strong as our roots. We believe in giving back. And we believe that when it comes to banking, people should always come first.</a:t>
            </a:r>
          </a:p>
          <a:p>
            <a:endParaRPr lang="en-US" dirty="0"/>
          </a:p>
        </p:txBody>
      </p:sp>
      <p:pic>
        <p:nvPicPr>
          <p:cNvPr id="13" name="Picture 12">
            <a:extLst>
              <a:ext uri="{FF2B5EF4-FFF2-40B4-BE49-F238E27FC236}">
                <a16:creationId xmlns:a16="http://schemas.microsoft.com/office/drawing/2014/main" id="{30BF7FC3-6639-403E-95E2-CADE70293934}"/>
              </a:ext>
            </a:extLst>
          </p:cNvPr>
          <p:cNvPicPr>
            <a:picLocks noChangeAspect="1"/>
          </p:cNvPicPr>
          <p:nvPr/>
        </p:nvPicPr>
        <p:blipFill>
          <a:blip r:embed="rId4"/>
          <a:stretch>
            <a:fillRect/>
          </a:stretch>
        </p:blipFill>
        <p:spPr>
          <a:xfrm>
            <a:off x="8684681" y="3333716"/>
            <a:ext cx="2466975" cy="1085850"/>
          </a:xfrm>
          <a:prstGeom prst="rect">
            <a:avLst/>
          </a:prstGeom>
        </p:spPr>
      </p:pic>
      <p:sp>
        <p:nvSpPr>
          <p:cNvPr id="8" name="Slide Number Placeholder 2">
            <a:extLst>
              <a:ext uri="{FF2B5EF4-FFF2-40B4-BE49-F238E27FC236}">
                <a16:creationId xmlns:a16="http://schemas.microsoft.com/office/drawing/2014/main" id="{CB206E54-3E90-4450-9DC7-773CD26D9A4B}"/>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30</a:t>
            </a:fld>
            <a:endParaRPr lang="en-US" b="1" dirty="0"/>
          </a:p>
        </p:txBody>
      </p:sp>
    </p:spTree>
    <p:extLst>
      <p:ext uri="{BB962C8B-B14F-4D97-AF65-F5344CB8AC3E}">
        <p14:creationId xmlns:p14="http://schemas.microsoft.com/office/powerpoint/2010/main" val="3658681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174468" y="543697"/>
            <a:ext cx="8031891" cy="707886"/>
          </a:xfrm>
          <a:prstGeom prst="rect">
            <a:avLst/>
          </a:prstGeom>
          <a:noFill/>
        </p:spPr>
        <p:txBody>
          <a:bodyPr wrap="square" rtlCol="0">
            <a:spAutoFit/>
          </a:bodyPr>
          <a:lstStyle/>
          <a:p>
            <a:pPr algn="ctr"/>
            <a:r>
              <a:rPr lang="en-US" sz="4000" b="1" i="1" dirty="0">
                <a:solidFill>
                  <a:srgbClr val="F4EBE1"/>
                </a:solidFill>
                <a:latin typeface="Arial" panose="020B0604020202020204" pitchFamily="34" charset="0"/>
                <a:cs typeface="Arial" panose="020B0604020202020204" pitchFamily="34" charset="0"/>
              </a:rPr>
              <a:t>Speaker bio</a:t>
            </a:r>
          </a:p>
        </p:txBody>
      </p:sp>
      <p:pic>
        <p:nvPicPr>
          <p:cNvPr id="2" name="Picture 1">
            <a:extLst>
              <a:ext uri="{FF2B5EF4-FFF2-40B4-BE49-F238E27FC236}">
                <a16:creationId xmlns:a16="http://schemas.microsoft.com/office/drawing/2014/main" id="{38039EC2-76C7-4740-B8AF-E7598F1662A8}"/>
              </a:ext>
            </a:extLst>
          </p:cNvPr>
          <p:cNvPicPr>
            <a:picLocks noChangeAspect="1"/>
          </p:cNvPicPr>
          <p:nvPr/>
        </p:nvPicPr>
        <p:blipFill>
          <a:blip r:embed="rId4"/>
          <a:stretch>
            <a:fillRect/>
          </a:stretch>
        </p:blipFill>
        <p:spPr>
          <a:xfrm>
            <a:off x="306001" y="6314303"/>
            <a:ext cx="2165350" cy="361950"/>
          </a:xfrm>
          <a:prstGeom prst="rect">
            <a:avLst/>
          </a:prstGeom>
        </p:spPr>
      </p:pic>
      <p:sp>
        <p:nvSpPr>
          <p:cNvPr id="9" name="Content Placeholder 2">
            <a:extLst>
              <a:ext uri="{FF2B5EF4-FFF2-40B4-BE49-F238E27FC236}">
                <a16:creationId xmlns:a16="http://schemas.microsoft.com/office/drawing/2014/main" id="{77DBD494-82AC-44CC-83D4-96AC18CE4F94}"/>
              </a:ext>
            </a:extLst>
          </p:cNvPr>
          <p:cNvSpPr txBox="1">
            <a:spLocks/>
          </p:cNvSpPr>
          <p:nvPr/>
        </p:nvSpPr>
        <p:spPr>
          <a:xfrm>
            <a:off x="75415" y="1578134"/>
            <a:ext cx="11704571" cy="46523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r">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2">
            <a:extLst>
              <a:ext uri="{FF2B5EF4-FFF2-40B4-BE49-F238E27FC236}">
                <a16:creationId xmlns:a16="http://schemas.microsoft.com/office/drawing/2014/main" id="{32F26EB9-8C64-43DE-98AA-6F0D495EC942}"/>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31</a:t>
            </a:fld>
            <a:endParaRPr lang="en-US" b="1" dirty="0"/>
          </a:p>
        </p:txBody>
      </p:sp>
      <p:sp>
        <p:nvSpPr>
          <p:cNvPr id="11" name="Footer Placeholder 3">
            <a:extLst>
              <a:ext uri="{FF2B5EF4-FFF2-40B4-BE49-F238E27FC236}">
                <a16:creationId xmlns:a16="http://schemas.microsoft.com/office/drawing/2014/main" id="{8A17E349-802D-4DF8-BD28-D48E5CEDF506}"/>
              </a:ext>
            </a:extLst>
          </p:cNvPr>
          <p:cNvSpPr>
            <a:spLocks noGrp="1"/>
          </p:cNvSpPr>
          <p:nvPr>
            <p:ph type="ftr" sz="quarter" idx="11"/>
          </p:nvPr>
        </p:nvSpPr>
        <p:spPr>
          <a:xfrm>
            <a:off x="3870300" y="6531112"/>
            <a:ext cx="4114800" cy="290281"/>
          </a:xfrm>
        </p:spPr>
        <p:txBody>
          <a:bodyPr/>
          <a:lstStyle/>
          <a:p>
            <a:pPr algn="ctr"/>
            <a:r>
              <a:rPr lang="en-US" i="1" dirty="0">
                <a:solidFill>
                  <a:schemeClr val="tx1">
                    <a:alpha val="80000"/>
                  </a:schemeClr>
                </a:solidFill>
              </a:rPr>
              <a:t>DanielleAustin@UmpquaBank.com</a:t>
            </a:r>
          </a:p>
          <a:p>
            <a:pPr algn="ctr"/>
            <a:endParaRPr lang="en-US" dirty="0"/>
          </a:p>
        </p:txBody>
      </p:sp>
      <p:pic>
        <p:nvPicPr>
          <p:cNvPr id="16" name="Picture 15">
            <a:extLst>
              <a:ext uri="{FF2B5EF4-FFF2-40B4-BE49-F238E27FC236}">
                <a16:creationId xmlns:a16="http://schemas.microsoft.com/office/drawing/2014/main" id="{41062C2D-BEB1-4204-B33E-AFAF0244A22C}"/>
              </a:ext>
            </a:extLst>
          </p:cNvPr>
          <p:cNvPicPr>
            <a:picLocks noChangeAspect="1"/>
          </p:cNvPicPr>
          <p:nvPr/>
        </p:nvPicPr>
        <p:blipFill>
          <a:blip r:embed="rId5"/>
          <a:stretch>
            <a:fillRect/>
          </a:stretch>
        </p:blipFill>
        <p:spPr>
          <a:xfrm>
            <a:off x="3082565" y="1976625"/>
            <a:ext cx="7371761" cy="4253835"/>
          </a:xfrm>
          <a:prstGeom prst="rect">
            <a:avLst/>
          </a:prstGeom>
        </p:spPr>
      </p:pic>
    </p:spTree>
    <p:extLst>
      <p:ext uri="{BB962C8B-B14F-4D97-AF65-F5344CB8AC3E}">
        <p14:creationId xmlns:p14="http://schemas.microsoft.com/office/powerpoint/2010/main" val="1165842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53F10-3975-FD4D-B67D-01FC75A03CB6}"/>
              </a:ext>
            </a:extLst>
          </p:cNvPr>
          <p:cNvSpPr>
            <a:spLocks noGrp="1"/>
          </p:cNvSpPr>
          <p:nvPr>
            <p:ph type="ctrTitle"/>
          </p:nvPr>
        </p:nvSpPr>
        <p:spPr>
          <a:xfrm>
            <a:off x="1417321" y="1652706"/>
            <a:ext cx="9112028" cy="3323987"/>
          </a:xfrm>
        </p:spPr>
        <p:txBody>
          <a:bodyPr/>
          <a:lstStyle/>
          <a:p>
            <a:r>
              <a:rPr lang="en-US" dirty="0"/>
              <a:t>Thank You</a:t>
            </a:r>
          </a:p>
        </p:txBody>
      </p:sp>
      <p:pic>
        <p:nvPicPr>
          <p:cNvPr id="7" name="Picture 6">
            <a:extLst>
              <a:ext uri="{FF2B5EF4-FFF2-40B4-BE49-F238E27FC236}">
                <a16:creationId xmlns:a16="http://schemas.microsoft.com/office/drawing/2014/main" id="{843533A9-0B2A-9F4F-B5A0-91A67D6FFD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7794" y="3913344"/>
            <a:ext cx="4828454" cy="658656"/>
          </a:xfrm>
          <a:prstGeom prst="rect">
            <a:avLst/>
          </a:prstGeom>
        </p:spPr>
      </p:pic>
      <p:pic>
        <p:nvPicPr>
          <p:cNvPr id="4" name="Picture 3">
            <a:extLst>
              <a:ext uri="{FF2B5EF4-FFF2-40B4-BE49-F238E27FC236}">
                <a16:creationId xmlns:a16="http://schemas.microsoft.com/office/drawing/2014/main" id="{F0B27CE4-7B72-476C-ACFB-285118D2746D}"/>
              </a:ext>
            </a:extLst>
          </p:cNvPr>
          <p:cNvPicPr>
            <a:picLocks noChangeAspect="1"/>
          </p:cNvPicPr>
          <p:nvPr/>
        </p:nvPicPr>
        <p:blipFill>
          <a:blip r:embed="rId4"/>
          <a:stretch>
            <a:fillRect/>
          </a:stretch>
        </p:blipFill>
        <p:spPr>
          <a:xfrm>
            <a:off x="9024203" y="775845"/>
            <a:ext cx="2331563" cy="1225822"/>
          </a:xfrm>
          <a:prstGeom prst="rect">
            <a:avLst/>
          </a:prstGeom>
        </p:spPr>
      </p:pic>
      <p:pic>
        <p:nvPicPr>
          <p:cNvPr id="5" name="Picture 4">
            <a:extLst>
              <a:ext uri="{FF2B5EF4-FFF2-40B4-BE49-F238E27FC236}">
                <a16:creationId xmlns:a16="http://schemas.microsoft.com/office/drawing/2014/main" id="{67AA04C4-3160-4952-834A-43F66253A79B}"/>
              </a:ext>
            </a:extLst>
          </p:cNvPr>
          <p:cNvPicPr>
            <a:picLocks noChangeAspect="1"/>
          </p:cNvPicPr>
          <p:nvPr/>
        </p:nvPicPr>
        <p:blipFill>
          <a:blip r:embed="rId5"/>
          <a:stretch>
            <a:fillRect/>
          </a:stretch>
        </p:blipFill>
        <p:spPr>
          <a:xfrm>
            <a:off x="115996" y="6363142"/>
            <a:ext cx="2165350" cy="361950"/>
          </a:xfrm>
          <a:prstGeom prst="rect">
            <a:avLst/>
          </a:prstGeom>
        </p:spPr>
      </p:pic>
    </p:spTree>
    <p:extLst>
      <p:ext uri="{BB962C8B-B14F-4D97-AF65-F5344CB8AC3E}">
        <p14:creationId xmlns:p14="http://schemas.microsoft.com/office/powerpoint/2010/main" val="192219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0"/>
            <a:ext cx="12192000" cy="6858000"/>
          </a:xfrm>
          <a:prstGeom prst="rect">
            <a:avLst/>
          </a:prstGeom>
          <a:effectLst>
            <a:outerShdw blurRad="50800" dist="50800" dir="5400000" algn="ctr" rotWithShape="0">
              <a:schemeClr val="accent1">
                <a:lumMod val="40000"/>
                <a:lumOff val="60000"/>
                <a:alpha val="7000"/>
              </a:schemeClr>
            </a:outerShdw>
          </a:effectLst>
        </p:spPr>
      </p:pic>
      <p:sp>
        <p:nvSpPr>
          <p:cNvPr id="8" name="TextBox 7">
            <a:extLst>
              <a:ext uri="{FF2B5EF4-FFF2-40B4-BE49-F238E27FC236}">
                <a16:creationId xmlns:a16="http://schemas.microsoft.com/office/drawing/2014/main" id="{3B2F614D-41D6-3F46-AE6C-5860C5800C75}"/>
              </a:ext>
            </a:extLst>
          </p:cNvPr>
          <p:cNvSpPr txBox="1"/>
          <p:nvPr/>
        </p:nvSpPr>
        <p:spPr>
          <a:xfrm>
            <a:off x="2174468" y="543697"/>
            <a:ext cx="8031891" cy="707886"/>
          </a:xfrm>
          <a:prstGeom prst="rect">
            <a:avLst/>
          </a:prstGeom>
          <a:noFill/>
        </p:spPr>
        <p:txBody>
          <a:bodyPr wrap="square" rtlCol="0">
            <a:spAutoFit/>
          </a:bodyPr>
          <a:lstStyle/>
          <a:p>
            <a:pPr algn="ctr"/>
            <a:r>
              <a:rPr lang="en-US" sz="4000" b="1" i="1" dirty="0">
                <a:solidFill>
                  <a:srgbClr val="F4EBE1"/>
                </a:solidFill>
                <a:latin typeface="Arial" panose="020B0604020202020204" pitchFamily="34" charset="0"/>
                <a:cs typeface="Arial" panose="020B0604020202020204" pitchFamily="34" charset="0"/>
              </a:rPr>
              <a:t>How to get paid in days!</a:t>
            </a:r>
          </a:p>
        </p:txBody>
      </p:sp>
      <p:pic>
        <p:nvPicPr>
          <p:cNvPr id="2" name="Picture 1">
            <a:extLst>
              <a:ext uri="{FF2B5EF4-FFF2-40B4-BE49-F238E27FC236}">
                <a16:creationId xmlns:a16="http://schemas.microsoft.com/office/drawing/2014/main" id="{38039EC2-76C7-4740-B8AF-E7598F1662A8}"/>
              </a:ext>
            </a:extLst>
          </p:cNvPr>
          <p:cNvPicPr>
            <a:picLocks noChangeAspect="1"/>
          </p:cNvPicPr>
          <p:nvPr/>
        </p:nvPicPr>
        <p:blipFill>
          <a:blip r:embed="rId4"/>
          <a:stretch>
            <a:fillRect/>
          </a:stretch>
        </p:blipFill>
        <p:spPr>
          <a:xfrm>
            <a:off x="144530" y="6356350"/>
            <a:ext cx="2165350" cy="361950"/>
          </a:xfrm>
          <a:prstGeom prst="rect">
            <a:avLst/>
          </a:prstGeom>
        </p:spPr>
      </p:pic>
      <p:sp>
        <p:nvSpPr>
          <p:cNvPr id="10" name="Slide Number Placeholder 2">
            <a:extLst>
              <a:ext uri="{FF2B5EF4-FFF2-40B4-BE49-F238E27FC236}">
                <a16:creationId xmlns:a16="http://schemas.microsoft.com/office/drawing/2014/main" id="{BCBF3BB8-DE4C-48DD-B3CD-0965F66F8FD4}"/>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4</a:t>
            </a:fld>
            <a:endParaRPr lang="en-US" b="1" dirty="0"/>
          </a:p>
        </p:txBody>
      </p:sp>
      <p:sp>
        <p:nvSpPr>
          <p:cNvPr id="12" name="TextBox 11">
            <a:extLst>
              <a:ext uri="{FF2B5EF4-FFF2-40B4-BE49-F238E27FC236}">
                <a16:creationId xmlns:a16="http://schemas.microsoft.com/office/drawing/2014/main" id="{B6FC2950-2B50-4779-BA7E-23F5B66DC716}"/>
              </a:ext>
            </a:extLst>
          </p:cNvPr>
          <p:cNvSpPr txBox="1"/>
          <p:nvPr/>
        </p:nvSpPr>
        <p:spPr>
          <a:xfrm>
            <a:off x="2454410" y="1877191"/>
            <a:ext cx="8925339" cy="4801314"/>
          </a:xfrm>
          <a:prstGeom prst="rect">
            <a:avLst/>
          </a:prstGeom>
          <a:noFill/>
        </p:spPr>
        <p:txBody>
          <a:bodyPr wrap="square">
            <a:spAutoFit/>
          </a:bodyPr>
          <a:lstStyle/>
          <a:p>
            <a:pPr marL="171450" lvl="1"/>
            <a:r>
              <a:rPr lang="en-US" b="1" i="1" u="sng" dirty="0">
                <a:solidFill>
                  <a:srgbClr val="002060"/>
                </a:solidFill>
                <a:latin typeface="Calibri" panose="020F0502020204030204" pitchFamily="34" charset="0"/>
              </a:rPr>
              <a:t>Provide your buyers with proactive “Letter of Credit Instructions” </a:t>
            </a: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Streamline the LC structure, payment, decrease fees, and documents</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How to create consistency for every LC issued and Advised </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How to avoid all the bank fees</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Every discrepancy is avoidable</a:t>
            </a: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b="1" i="1" dirty="0">
                <a:solidFill>
                  <a:srgbClr val="002060"/>
                </a:solidFill>
                <a:effectLst/>
                <a:latin typeface="Calibri" panose="020F0502020204030204" pitchFamily="34" charset="0"/>
                <a:ea typeface="Calibri" panose="020F0502020204030204" pitchFamily="34" charset="0"/>
              </a:rPr>
              <a:t>LCs do not have to be complicated, learn how to keep it super simple</a:t>
            </a:r>
            <a:endParaRPr lang="en-US" sz="1600" dirty="0">
              <a:effectLst/>
              <a:latin typeface="Calibri" panose="020F0502020204030204" pitchFamily="34" charset="0"/>
              <a:ea typeface="Calibri" panose="020F0502020204030204" pitchFamily="34" charset="0"/>
            </a:endParaRPr>
          </a:p>
          <a:p>
            <a:pPr marL="171450" marR="0" lvl="1">
              <a:spcBef>
                <a:spcPts val="0"/>
              </a:spcBef>
              <a:spcAft>
                <a:spcPts val="0"/>
              </a:spcAft>
            </a:pPr>
            <a:r>
              <a:rPr lang="en-US" b="1" i="1" u="sng" dirty="0">
                <a:solidFill>
                  <a:srgbClr val="002060"/>
                </a:solidFill>
                <a:latin typeface="Calibri" panose="020F0502020204030204" pitchFamily="34" charset="0"/>
              </a:rPr>
              <a:t>How to get paid in days? </a:t>
            </a:r>
          </a:p>
          <a:p>
            <a:pPr lvl="2" indent="-285750">
              <a:buFont typeface="Arial" panose="020B0604020202020204" pitchFamily="34" charset="0"/>
              <a:buChar char="•"/>
            </a:pPr>
            <a:r>
              <a:rPr lang="en-US" b="1" i="1" dirty="0">
                <a:solidFill>
                  <a:srgbClr val="002060"/>
                </a:solidFill>
                <a:latin typeface="Calibri" panose="020F0502020204030204" pitchFamily="34" charset="0"/>
              </a:rPr>
              <a:t>Use your ERP system to prepare documents for payment</a:t>
            </a:r>
          </a:p>
          <a:p>
            <a:pPr lvl="2" indent="-285750">
              <a:buFont typeface="Arial" panose="020B0604020202020204" pitchFamily="34" charset="0"/>
              <a:buChar char="•"/>
            </a:pPr>
            <a:r>
              <a:rPr lang="en-US" b="1" i="1" dirty="0">
                <a:solidFill>
                  <a:srgbClr val="002060"/>
                </a:solidFill>
                <a:latin typeface="Calibri" panose="020F0502020204030204" pitchFamily="34" charset="0"/>
              </a:rPr>
              <a:t>Documents can be “bank ready” at the time of shipment</a:t>
            </a:r>
          </a:p>
          <a:p>
            <a:pPr lvl="2" indent="-285750">
              <a:buFont typeface="Arial" panose="020B0604020202020204" pitchFamily="34" charset="0"/>
              <a:buChar char="•"/>
            </a:pPr>
            <a:r>
              <a:rPr lang="en-US" b="1" i="1" dirty="0">
                <a:solidFill>
                  <a:srgbClr val="002060"/>
                </a:solidFill>
                <a:latin typeface="Calibri" panose="020F0502020204030204" pitchFamily="34" charset="0"/>
              </a:rPr>
              <a:t>LCs should be paid sooner than product arrives in the other country</a:t>
            </a:r>
          </a:p>
          <a:p>
            <a:pPr lvl="2" indent="-285750">
              <a:buFont typeface="Arial" panose="020B0604020202020204" pitchFamily="34" charset="0"/>
              <a:buChar char="•"/>
            </a:pPr>
            <a:r>
              <a:rPr lang="en-US" b="1" i="1" dirty="0">
                <a:solidFill>
                  <a:srgbClr val="002060"/>
                </a:solidFill>
                <a:latin typeface="Calibri" panose="020F0502020204030204" pitchFamily="34" charset="0"/>
              </a:rPr>
              <a:t>How to make sure the LC is payable in the U.S.</a:t>
            </a:r>
          </a:p>
          <a:p>
            <a:pPr lvl="2" indent="-285750">
              <a:buFont typeface="Arial" panose="020B0604020202020204" pitchFamily="34" charset="0"/>
              <a:buChar char="•"/>
            </a:pPr>
            <a:r>
              <a:rPr lang="en-US" b="1" i="1" dirty="0">
                <a:solidFill>
                  <a:srgbClr val="002060"/>
                </a:solidFill>
                <a:latin typeface="Calibri" panose="020F0502020204030204" pitchFamily="34" charset="0"/>
              </a:rPr>
              <a:t>Understand which SWIFT tags impact payment </a:t>
            </a:r>
          </a:p>
          <a:p>
            <a:pPr lvl="2" indent="-285750">
              <a:buFont typeface="Arial" panose="020B0604020202020204" pitchFamily="34" charset="0"/>
              <a:buChar char="•"/>
            </a:pPr>
            <a:r>
              <a:rPr lang="en-US" b="1" i="1" dirty="0">
                <a:solidFill>
                  <a:srgbClr val="002060"/>
                </a:solidFill>
                <a:latin typeface="Calibri" panose="020F0502020204030204" pitchFamily="34" charset="0"/>
              </a:rPr>
              <a:t>Learn how to “audit” it prior to releasing the shipment</a:t>
            </a:r>
          </a:p>
          <a:p>
            <a:pPr marL="171450" lvl="1"/>
            <a:r>
              <a:rPr lang="en-US" b="1" i="1" u="sng" dirty="0">
                <a:solidFill>
                  <a:srgbClr val="002060"/>
                </a:solidFill>
                <a:latin typeface="Calibri" panose="020F0502020204030204" pitchFamily="34" charset="0"/>
              </a:rPr>
              <a:t>INCOTERMS:</a:t>
            </a:r>
          </a:p>
          <a:p>
            <a:pPr lvl="1" indent="-285750">
              <a:buFont typeface="Symbol" panose="05050102010706020507" pitchFamily="18" charset="2"/>
              <a:buAutoNum type="arabicPeriod"/>
            </a:pPr>
            <a:r>
              <a:rPr lang="en-US" b="1" i="1" dirty="0">
                <a:solidFill>
                  <a:srgbClr val="002060"/>
                </a:solidFill>
                <a:latin typeface="Calibri" panose="020F0502020204030204" pitchFamily="34" charset="0"/>
              </a:rPr>
              <a:t>Know the risk, and how to be in control</a:t>
            </a:r>
          </a:p>
          <a:p>
            <a:pPr lvl="1" indent="-285750">
              <a:buFont typeface="Symbol" panose="05050102010706020507" pitchFamily="18" charset="2"/>
              <a:buAutoNum type="arabicPeriod"/>
            </a:pPr>
            <a:r>
              <a:rPr lang="en-US" b="1" i="1" dirty="0">
                <a:solidFill>
                  <a:srgbClr val="002060"/>
                </a:solidFill>
                <a:latin typeface="Calibri" panose="020F0502020204030204" pitchFamily="34" charset="0"/>
              </a:rPr>
              <a:t>Leverage the Incoterms during sales negotiation, never pay for freight</a:t>
            </a:r>
          </a:p>
          <a:p>
            <a:pPr lvl="1" indent="-285750">
              <a:buFont typeface="Symbol" panose="05050102010706020507" pitchFamily="18" charset="2"/>
              <a:buAutoNum type="arabicPeriod"/>
            </a:pPr>
            <a:r>
              <a:rPr lang="en-US" b="1" i="1" dirty="0">
                <a:solidFill>
                  <a:srgbClr val="002060"/>
                </a:solidFill>
                <a:latin typeface="Calibri" panose="020F0502020204030204" pitchFamily="34" charset="0"/>
              </a:rPr>
              <a:t>Why Freight Collect (FOB/EXW/FAS/FCA) is higher risk?</a:t>
            </a:r>
          </a:p>
        </p:txBody>
      </p:sp>
      <p:pic>
        <p:nvPicPr>
          <p:cNvPr id="7" name="Picture 6">
            <a:extLst>
              <a:ext uri="{FF2B5EF4-FFF2-40B4-BE49-F238E27FC236}">
                <a16:creationId xmlns:a16="http://schemas.microsoft.com/office/drawing/2014/main" id="{55353542-D09B-4829-96F5-F1A531BB260B}"/>
              </a:ext>
            </a:extLst>
          </p:cNvPr>
          <p:cNvPicPr>
            <a:picLocks noChangeAspect="1"/>
          </p:cNvPicPr>
          <p:nvPr/>
        </p:nvPicPr>
        <p:blipFill>
          <a:blip r:embed="rId5"/>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168997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ED840-859D-7549-86AD-0C42CA249A42}"/>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471351" y="543697"/>
            <a:ext cx="8031891"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Payment scale of risk</a:t>
            </a:r>
          </a:p>
        </p:txBody>
      </p:sp>
      <p:sp>
        <p:nvSpPr>
          <p:cNvPr id="6" name="Rectangle 5">
            <a:extLst>
              <a:ext uri="{FF2B5EF4-FFF2-40B4-BE49-F238E27FC236}">
                <a16:creationId xmlns:a16="http://schemas.microsoft.com/office/drawing/2014/main" id="{1EF75E63-1FFD-476E-A871-DF31D856F261}"/>
              </a:ext>
            </a:extLst>
          </p:cNvPr>
          <p:cNvSpPr/>
          <p:nvPr/>
        </p:nvSpPr>
        <p:spPr>
          <a:xfrm>
            <a:off x="1438657" y="2220287"/>
            <a:ext cx="9584792" cy="3785652"/>
          </a:xfrm>
          <a:prstGeom prst="rect">
            <a:avLst/>
          </a:prstGeom>
        </p:spPr>
        <p:txBody>
          <a:bodyPr wrap="square">
            <a:spAutoFit/>
          </a:bodyPr>
          <a:lstStyle/>
          <a:p>
            <a:r>
              <a:rPr lang="en-US" sz="2400" b="1" dirty="0">
                <a:solidFill>
                  <a:srgbClr val="0070C0"/>
                </a:solidFill>
                <a:latin typeface="Calibri" panose="020F0502020204030204" pitchFamily="34" charset="0"/>
                <a:cs typeface="Calibri" panose="020F0502020204030204" pitchFamily="34" charset="0"/>
              </a:rPr>
              <a:t>CIA</a:t>
            </a:r>
            <a:r>
              <a:rPr lang="en-US" sz="2400" b="1" dirty="0">
                <a:latin typeface="Calibri" panose="020F0502020204030204" pitchFamily="34" charset="0"/>
                <a:cs typeface="Calibri" panose="020F0502020204030204" pitchFamily="34" charset="0"/>
              </a:rPr>
              <a:t> – Cash in advance – sales prevention, the risk</a:t>
            </a:r>
          </a:p>
          <a:p>
            <a:r>
              <a:rPr lang="en-US" sz="2400" b="1" dirty="0">
                <a:solidFill>
                  <a:srgbClr val="0070C0"/>
                </a:solidFill>
                <a:latin typeface="Calibri" panose="020F0502020204030204" pitchFamily="34" charset="0"/>
                <a:cs typeface="Calibri" panose="020F0502020204030204" pitchFamily="34" charset="0"/>
              </a:rPr>
              <a:t>LCs</a:t>
            </a:r>
            <a:r>
              <a:rPr lang="en-US" sz="2400" b="1" dirty="0">
                <a:latin typeface="Calibri" panose="020F0502020204030204" pitchFamily="34" charset="0"/>
                <a:cs typeface="Calibri" panose="020F0502020204030204" pitchFamily="34" charset="0"/>
              </a:rPr>
              <a:t> – 100% secured, governed by the ICCs UCP600</a:t>
            </a:r>
          </a:p>
          <a:p>
            <a:r>
              <a:rPr lang="en-US" sz="2400" b="1" dirty="0">
                <a:solidFill>
                  <a:srgbClr val="0070C0"/>
                </a:solidFill>
                <a:latin typeface="Calibri" panose="020F0502020204030204" pitchFamily="34" charset="0"/>
                <a:cs typeface="Calibri" panose="020F0502020204030204" pitchFamily="34" charset="0"/>
              </a:rPr>
              <a:t>Trade Credit Insurance </a:t>
            </a:r>
            <a:r>
              <a:rPr lang="en-US" sz="2400" b="1" dirty="0">
                <a:latin typeface="Calibri" panose="020F0502020204030204" pitchFamily="34" charset="0"/>
                <a:cs typeface="Calibri" panose="020F0502020204030204" pitchFamily="34" charset="0"/>
              </a:rPr>
              <a:t>– typically 85-90% secured, annual contract</a:t>
            </a:r>
          </a:p>
          <a:p>
            <a:endParaRPr lang="en-US" sz="2400" b="1" dirty="0">
              <a:latin typeface="Calibri" panose="020F0502020204030204" pitchFamily="34" charset="0"/>
              <a:cs typeface="Calibri" panose="020F0502020204030204" pitchFamily="34" charset="0"/>
            </a:endParaRPr>
          </a:p>
          <a:p>
            <a:r>
              <a:rPr lang="en-US" sz="2400" b="1" dirty="0">
                <a:solidFill>
                  <a:srgbClr val="0070C0"/>
                </a:solidFill>
                <a:latin typeface="Calibri" panose="020F0502020204030204" pitchFamily="34" charset="0"/>
                <a:cs typeface="Calibri" panose="020F0502020204030204" pitchFamily="34" charset="0"/>
              </a:rPr>
              <a:t>Export Collections </a:t>
            </a:r>
            <a:r>
              <a:rPr lang="en-US" sz="2400" b="1" dirty="0">
                <a:latin typeface="Calibri" panose="020F0502020204030204" pitchFamily="34" charset="0"/>
                <a:cs typeface="Calibri" panose="020F0502020204030204" pitchFamily="34" charset="0"/>
              </a:rPr>
              <a:t>= 100% UNSECURED</a:t>
            </a:r>
          </a:p>
          <a:p>
            <a:r>
              <a:rPr lang="en-US" sz="2400" b="1" dirty="0">
                <a:latin typeface="Calibri" panose="020F0502020204030204" pitchFamily="34" charset="0"/>
                <a:cs typeface="Calibri" panose="020F0502020204030204" pitchFamily="34" charset="0"/>
              </a:rPr>
              <a:t>		Open acct w/a draft, DSO 45-60 days</a:t>
            </a:r>
          </a:p>
          <a:p>
            <a:pPr marL="800100" lvl="2" indent="-342900">
              <a:buFont typeface="Arial" panose="020B0604020202020204" pitchFamily="34" charset="0"/>
              <a:buChar char="•"/>
            </a:pPr>
            <a:r>
              <a:rPr lang="en-US" sz="2400" b="1" dirty="0">
                <a:solidFill>
                  <a:srgbClr val="0070C0"/>
                </a:solidFill>
                <a:latin typeface="Calibri" panose="020F0502020204030204" pitchFamily="34" charset="0"/>
                <a:cs typeface="Calibri" panose="020F0502020204030204" pitchFamily="34" charset="0"/>
              </a:rPr>
              <a:t>CADs</a:t>
            </a:r>
            <a:r>
              <a:rPr lang="en-US" sz="2400" b="1" dirty="0">
                <a:latin typeface="Calibri" panose="020F0502020204030204" pitchFamily="34" charset="0"/>
                <a:cs typeface="Calibri" panose="020F0502020204030204" pitchFamily="34" charset="0"/>
              </a:rPr>
              <a:t>- Cash Against Docs </a:t>
            </a:r>
          </a:p>
          <a:p>
            <a:pPr marL="800100" lvl="2" indent="-342900">
              <a:buFont typeface="Arial" panose="020B0604020202020204" pitchFamily="34" charset="0"/>
              <a:buChar char="•"/>
            </a:pPr>
            <a:r>
              <a:rPr lang="en-US" sz="2400" b="1" dirty="0">
                <a:solidFill>
                  <a:srgbClr val="0070C0"/>
                </a:solidFill>
                <a:latin typeface="Calibri" panose="020F0502020204030204" pitchFamily="34" charset="0"/>
                <a:cs typeface="Calibri" panose="020F0502020204030204" pitchFamily="34" charset="0"/>
              </a:rPr>
              <a:t>DAA</a:t>
            </a:r>
            <a:r>
              <a:rPr lang="en-US" sz="2400" b="1" dirty="0">
                <a:latin typeface="Calibri" panose="020F0502020204030204" pitchFamily="34" charset="0"/>
                <a:cs typeface="Calibri" panose="020F0502020204030204" pitchFamily="34" charset="0"/>
              </a:rPr>
              <a:t> – Docs Against Acceptance </a:t>
            </a:r>
          </a:p>
          <a:p>
            <a:pPr marL="800100" lvl="2" indent="-342900">
              <a:buFont typeface="Arial" panose="020B0604020202020204" pitchFamily="34" charset="0"/>
              <a:buChar char="•"/>
            </a:pPr>
            <a:r>
              <a:rPr lang="en-US" sz="2400" b="1" dirty="0">
                <a:solidFill>
                  <a:srgbClr val="0070C0"/>
                </a:solidFill>
                <a:latin typeface="Calibri" panose="020F0502020204030204" pitchFamily="34" charset="0"/>
                <a:cs typeface="Calibri" panose="020F0502020204030204" pitchFamily="34" charset="0"/>
              </a:rPr>
              <a:t>DAP – </a:t>
            </a:r>
            <a:r>
              <a:rPr lang="en-US" sz="2400" b="1" dirty="0">
                <a:latin typeface="Calibri" panose="020F0502020204030204" pitchFamily="34" charset="0"/>
                <a:cs typeface="Calibri" panose="020F0502020204030204" pitchFamily="34" charset="0"/>
              </a:rPr>
              <a:t>Docs Against Payment</a:t>
            </a:r>
          </a:p>
          <a:p>
            <a:r>
              <a:rPr lang="en-US" sz="2400" b="1" dirty="0">
                <a:solidFill>
                  <a:srgbClr val="0070C0"/>
                </a:solidFill>
                <a:latin typeface="Calibri" panose="020F0502020204030204" pitchFamily="34" charset="0"/>
                <a:cs typeface="Calibri" panose="020F0502020204030204" pitchFamily="34" charset="0"/>
              </a:rPr>
              <a:t>Open Account </a:t>
            </a:r>
            <a:r>
              <a:rPr lang="en-US" sz="2400" b="1" dirty="0">
                <a:latin typeface="Calibri" panose="020F0502020204030204" pitchFamily="34" charset="0"/>
                <a:cs typeface="Calibri" panose="020F0502020204030204" pitchFamily="34" charset="0"/>
              </a:rPr>
              <a:t>– unsecured, highest risk, international law?</a:t>
            </a:r>
          </a:p>
        </p:txBody>
      </p:sp>
      <p:sp>
        <p:nvSpPr>
          <p:cNvPr id="7" name="Minus Sign 6">
            <a:extLst>
              <a:ext uri="{FF2B5EF4-FFF2-40B4-BE49-F238E27FC236}">
                <a16:creationId xmlns:a16="http://schemas.microsoft.com/office/drawing/2014/main" id="{8061F0CE-A4F4-4704-9F7E-43A08011AA94}"/>
              </a:ext>
            </a:extLst>
          </p:cNvPr>
          <p:cNvSpPr/>
          <p:nvPr/>
        </p:nvSpPr>
        <p:spPr>
          <a:xfrm>
            <a:off x="-1009369" y="3177646"/>
            <a:ext cx="13416455" cy="75080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3D233B8-2F73-43C6-A9F5-D9CB8CC09A4C}"/>
              </a:ext>
            </a:extLst>
          </p:cNvPr>
          <p:cNvPicPr>
            <a:picLocks noChangeAspect="1"/>
          </p:cNvPicPr>
          <p:nvPr/>
        </p:nvPicPr>
        <p:blipFill>
          <a:blip r:embed="rId4"/>
          <a:stretch>
            <a:fillRect/>
          </a:stretch>
        </p:blipFill>
        <p:spPr>
          <a:xfrm>
            <a:off x="115996" y="6363142"/>
            <a:ext cx="2165350" cy="361950"/>
          </a:xfrm>
          <a:prstGeom prst="rect">
            <a:avLst/>
          </a:prstGeom>
        </p:spPr>
      </p:pic>
      <p:sp>
        <p:nvSpPr>
          <p:cNvPr id="11" name="Slide Number Placeholder 2">
            <a:extLst>
              <a:ext uri="{FF2B5EF4-FFF2-40B4-BE49-F238E27FC236}">
                <a16:creationId xmlns:a16="http://schemas.microsoft.com/office/drawing/2014/main" id="{F057D701-F2F6-4F4D-ACB0-08E7B9FECE55}"/>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5</a:t>
            </a:fld>
            <a:endParaRPr lang="en-US" b="1" dirty="0"/>
          </a:p>
        </p:txBody>
      </p:sp>
      <p:sp>
        <p:nvSpPr>
          <p:cNvPr id="12" name="Footer Placeholder 3">
            <a:extLst>
              <a:ext uri="{FF2B5EF4-FFF2-40B4-BE49-F238E27FC236}">
                <a16:creationId xmlns:a16="http://schemas.microsoft.com/office/drawing/2014/main" id="{8825C978-1829-45B9-94D1-D3B1BC369DA2}"/>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3" name="Picture 12">
            <a:extLst>
              <a:ext uri="{FF2B5EF4-FFF2-40B4-BE49-F238E27FC236}">
                <a16:creationId xmlns:a16="http://schemas.microsoft.com/office/drawing/2014/main" id="{9CEB4903-8A6C-4798-93BC-D73EBB3F3348}"/>
              </a:ext>
            </a:extLst>
          </p:cNvPr>
          <p:cNvPicPr>
            <a:picLocks noChangeAspect="1"/>
          </p:cNvPicPr>
          <p:nvPr/>
        </p:nvPicPr>
        <p:blipFill>
          <a:blip r:embed="rId5"/>
          <a:stretch>
            <a:fillRect/>
          </a:stretch>
        </p:blipFill>
        <p:spPr>
          <a:xfrm>
            <a:off x="9518787" y="5452555"/>
            <a:ext cx="2673213" cy="1405445"/>
          </a:xfrm>
          <a:prstGeom prst="rect">
            <a:avLst/>
          </a:prstGeom>
        </p:spPr>
      </p:pic>
    </p:spTree>
    <p:extLst>
      <p:ext uri="{BB962C8B-B14F-4D97-AF65-F5344CB8AC3E}">
        <p14:creationId xmlns:p14="http://schemas.microsoft.com/office/powerpoint/2010/main" val="266452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95FC1-4D90-044A-8266-F0B330EA41FA}"/>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B2F614D-41D6-3F46-AE6C-5860C5800C75}"/>
              </a:ext>
            </a:extLst>
          </p:cNvPr>
          <p:cNvSpPr txBox="1"/>
          <p:nvPr/>
        </p:nvSpPr>
        <p:spPr>
          <a:xfrm>
            <a:off x="2471351" y="543697"/>
            <a:ext cx="8031891"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Letter of Credit Best Practices</a:t>
            </a:r>
          </a:p>
        </p:txBody>
      </p:sp>
      <p:pic>
        <p:nvPicPr>
          <p:cNvPr id="4" name="Picture 3">
            <a:extLst>
              <a:ext uri="{FF2B5EF4-FFF2-40B4-BE49-F238E27FC236}">
                <a16:creationId xmlns:a16="http://schemas.microsoft.com/office/drawing/2014/main" id="{2D72AB6A-55AF-E049-8461-A3D3D1BF1640}"/>
              </a:ext>
            </a:extLst>
          </p:cNvPr>
          <p:cNvPicPr>
            <a:picLocks noChangeAspect="1"/>
          </p:cNvPicPr>
          <p:nvPr/>
        </p:nvPicPr>
        <p:blipFill>
          <a:blip r:embed="rId4"/>
          <a:stretch>
            <a:fillRect/>
          </a:stretch>
        </p:blipFill>
        <p:spPr>
          <a:xfrm>
            <a:off x="306001" y="6194149"/>
            <a:ext cx="2165350" cy="361950"/>
          </a:xfrm>
          <a:prstGeom prst="rect">
            <a:avLst/>
          </a:prstGeom>
        </p:spPr>
      </p:pic>
      <p:sp>
        <p:nvSpPr>
          <p:cNvPr id="5" name="Rectangle 4">
            <a:extLst>
              <a:ext uri="{FF2B5EF4-FFF2-40B4-BE49-F238E27FC236}">
                <a16:creationId xmlns:a16="http://schemas.microsoft.com/office/drawing/2014/main" id="{C5D369B5-3E1A-481C-8EF2-0371F8B4D7DB}"/>
              </a:ext>
            </a:extLst>
          </p:cNvPr>
          <p:cNvSpPr/>
          <p:nvPr/>
        </p:nvSpPr>
        <p:spPr>
          <a:xfrm>
            <a:off x="603315" y="2136568"/>
            <a:ext cx="11217897" cy="3046988"/>
          </a:xfrm>
          <a:prstGeom prst="rect">
            <a:avLst/>
          </a:prstGeom>
        </p:spPr>
        <p:txBody>
          <a:bodyPr wrap="square">
            <a:spAutoFit/>
          </a:bodyPr>
          <a:lstStyle/>
          <a:p>
            <a:pPr marL="514380" indent="-514380">
              <a:buFont typeface="+mj-lt"/>
              <a:buAutoNum type="arabicPeriod"/>
            </a:pPr>
            <a:r>
              <a:rPr lang="en-US" sz="2400" dirty="0">
                <a:latin typeface="Calibri" panose="020F0502020204030204" pitchFamily="34" charset="0"/>
                <a:cs typeface="Calibri" panose="020F0502020204030204" pitchFamily="34" charset="0"/>
              </a:rPr>
              <a:t>Take control of this process from negotiation to payment.</a:t>
            </a:r>
          </a:p>
          <a:p>
            <a:pPr marL="514380" indent="-514380">
              <a:buFont typeface="+mj-lt"/>
              <a:buAutoNum type="arabicPeriod"/>
            </a:pPr>
            <a:r>
              <a:rPr lang="en-US" sz="2400" dirty="0">
                <a:latin typeface="Calibri" panose="020F0502020204030204" pitchFamily="34" charset="0"/>
                <a:cs typeface="Calibri" panose="020F0502020204030204" pitchFamily="34" charset="0"/>
              </a:rPr>
              <a:t>Use the LC as a secured sales tool and risk mitigation, </a:t>
            </a:r>
            <a:r>
              <a:rPr lang="en-US" sz="2400" i="1" dirty="0">
                <a:latin typeface="Calibri" panose="020F0502020204030204" pitchFamily="34" charset="0"/>
                <a:cs typeface="Calibri" panose="020F0502020204030204" pitchFamily="34" charset="0"/>
              </a:rPr>
              <a:t>yes both!</a:t>
            </a:r>
            <a:endParaRPr lang="en-US" sz="2400" dirty="0">
              <a:latin typeface="Calibri" panose="020F0502020204030204" pitchFamily="34" charset="0"/>
              <a:cs typeface="Calibri" panose="020F0502020204030204" pitchFamily="34" charset="0"/>
            </a:endParaRPr>
          </a:p>
          <a:p>
            <a:pPr marL="514380" indent="-514380">
              <a:buFont typeface="+mj-lt"/>
              <a:buAutoNum type="arabicPeriod"/>
            </a:pPr>
            <a:r>
              <a:rPr lang="en-US" sz="2400" dirty="0">
                <a:latin typeface="Calibri" panose="020F0502020204030204" pitchFamily="34" charset="0"/>
                <a:cs typeface="Calibri" panose="020F0502020204030204" pitchFamily="34" charset="0"/>
              </a:rPr>
              <a:t>LCs are 100% secured </a:t>
            </a:r>
            <a:r>
              <a:rPr lang="en-US" sz="2400" i="1" dirty="0">
                <a:latin typeface="Calibri" panose="020F0502020204030204" pitchFamily="34" charset="0"/>
                <a:cs typeface="Calibri" panose="020F0502020204030204" pitchFamily="34" charset="0"/>
              </a:rPr>
              <a:t>add this A/R back into any borrowing base!</a:t>
            </a:r>
            <a:endParaRPr lang="en-US" sz="2400" dirty="0">
              <a:latin typeface="Calibri" panose="020F0502020204030204" pitchFamily="34" charset="0"/>
              <a:cs typeface="Calibri" panose="020F0502020204030204" pitchFamily="34" charset="0"/>
            </a:endParaRPr>
          </a:p>
          <a:p>
            <a:pPr marL="514380" indent="-514380">
              <a:buFont typeface="+mj-lt"/>
              <a:buAutoNum type="arabicPeriod"/>
            </a:pPr>
            <a:r>
              <a:rPr lang="en-US" sz="2400" dirty="0">
                <a:latin typeface="Calibri" panose="020F0502020204030204" pitchFamily="34" charset="0"/>
                <a:cs typeface="Calibri" panose="020F0502020204030204" pitchFamily="34" charset="0"/>
              </a:rPr>
              <a:t>Keep the LC super simple, reduce the # of documents.</a:t>
            </a:r>
          </a:p>
          <a:p>
            <a:pPr marL="514380" indent="-514380">
              <a:buFont typeface="+mj-lt"/>
              <a:buAutoNum type="arabicPeriod"/>
            </a:pPr>
            <a:r>
              <a:rPr lang="en-US" sz="2400" dirty="0">
                <a:latin typeface="Calibri" panose="020F0502020204030204" pitchFamily="34" charset="0"/>
                <a:cs typeface="Calibri" panose="020F0502020204030204" pitchFamily="34" charset="0"/>
              </a:rPr>
              <a:t>Asking for CIA Cash-In-Advance? </a:t>
            </a:r>
            <a:r>
              <a:rPr lang="en-US" sz="2400" i="1" dirty="0">
                <a:latin typeface="Calibri" panose="020F0502020204030204" pitchFamily="34" charset="0"/>
                <a:cs typeface="Calibri" panose="020F0502020204030204" pitchFamily="34" charset="0"/>
              </a:rPr>
              <a:t>Understand the risk, and/or “sales prevention”</a:t>
            </a:r>
            <a:endParaRPr lang="en-US" sz="2400" dirty="0">
              <a:latin typeface="Calibri" panose="020F0502020204030204" pitchFamily="34" charset="0"/>
              <a:cs typeface="Calibri" panose="020F0502020204030204" pitchFamily="34" charset="0"/>
            </a:endParaRPr>
          </a:p>
          <a:p>
            <a:pPr marL="514380" indent="-514380">
              <a:buFont typeface="+mj-lt"/>
              <a:buAutoNum type="arabicPeriod"/>
            </a:pPr>
            <a:r>
              <a:rPr lang="en-US" sz="2400" dirty="0">
                <a:latin typeface="Calibri" panose="020F0502020204030204" pitchFamily="34" charset="0"/>
                <a:cs typeface="Calibri" panose="020F0502020204030204" pitchFamily="34" charset="0"/>
              </a:rPr>
              <a:t>Create consistency, provide your buyers with proactive “Letter of Credit Instructions”</a:t>
            </a:r>
          </a:p>
          <a:p>
            <a:pPr marL="514380" indent="-514380">
              <a:buFont typeface="+mj-lt"/>
              <a:buAutoNum type="arabicPeriod"/>
            </a:pPr>
            <a:r>
              <a:rPr lang="en-US" sz="2400" dirty="0">
                <a:latin typeface="Calibri" panose="020F0502020204030204" pitchFamily="34" charset="0"/>
                <a:cs typeface="Calibri" panose="020F0502020204030204" pitchFamily="34" charset="0"/>
              </a:rPr>
              <a:t>Every discrepancy is avoidable!</a:t>
            </a:r>
          </a:p>
          <a:p>
            <a:pPr marL="514380" indent="-514380">
              <a:buFont typeface="+mj-lt"/>
              <a:buAutoNum type="arabicPeriod"/>
            </a:pPr>
            <a:r>
              <a:rPr lang="en-US" sz="2400" dirty="0">
                <a:latin typeface="Calibri" panose="020F0502020204030204" pitchFamily="34" charset="0"/>
                <a:cs typeface="Calibri" panose="020F0502020204030204" pitchFamily="34" charset="0"/>
              </a:rPr>
              <a:t>Get paid in days, even sooner than product arrives in the other country. </a:t>
            </a:r>
          </a:p>
        </p:txBody>
      </p:sp>
      <p:sp>
        <p:nvSpPr>
          <p:cNvPr id="9" name="Slide Number Placeholder 2">
            <a:extLst>
              <a:ext uri="{FF2B5EF4-FFF2-40B4-BE49-F238E27FC236}">
                <a16:creationId xmlns:a16="http://schemas.microsoft.com/office/drawing/2014/main" id="{07EDDCBE-2335-4790-B5ED-B8451E8BC214}"/>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6</a:t>
            </a:fld>
            <a:endParaRPr lang="en-US" b="1" dirty="0"/>
          </a:p>
        </p:txBody>
      </p:sp>
      <p:sp>
        <p:nvSpPr>
          <p:cNvPr id="10" name="Footer Placeholder 3">
            <a:extLst>
              <a:ext uri="{FF2B5EF4-FFF2-40B4-BE49-F238E27FC236}">
                <a16:creationId xmlns:a16="http://schemas.microsoft.com/office/drawing/2014/main" id="{CD0EE92A-B9A5-4AED-88BD-A3F227A8A2C4}"/>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1" name="Picture 10">
            <a:extLst>
              <a:ext uri="{FF2B5EF4-FFF2-40B4-BE49-F238E27FC236}">
                <a16:creationId xmlns:a16="http://schemas.microsoft.com/office/drawing/2014/main" id="{6DD41BDC-F326-4A53-9942-655EAB422B4B}"/>
              </a:ext>
            </a:extLst>
          </p:cNvPr>
          <p:cNvPicPr>
            <a:picLocks noChangeAspect="1"/>
          </p:cNvPicPr>
          <p:nvPr/>
        </p:nvPicPr>
        <p:blipFill>
          <a:blip r:embed="rId5"/>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238247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00" y="339742"/>
            <a:ext cx="9144000" cy="840230"/>
          </a:xfrm>
        </p:spPr>
        <p:txBody>
          <a:bodyPr/>
          <a:lstStyle/>
          <a:p>
            <a:r>
              <a:rPr lang="en-US" sz="5400" b="1" dirty="0">
                <a:solidFill>
                  <a:srgbClr val="0070C0"/>
                </a:solidFill>
                <a:latin typeface="Arial" panose="020B0604020202020204" pitchFamily="34" charset="0"/>
                <a:cs typeface="Arial" panose="020B0604020202020204" pitchFamily="34" charset="0"/>
              </a:rPr>
              <a:t>Visual Flow</a:t>
            </a:r>
          </a:p>
        </p:txBody>
      </p:sp>
      <p:pic>
        <p:nvPicPr>
          <p:cNvPr id="4" name="Picture 3">
            <a:extLst>
              <a:ext uri="{FF2B5EF4-FFF2-40B4-BE49-F238E27FC236}">
                <a16:creationId xmlns:a16="http://schemas.microsoft.com/office/drawing/2014/main" id="{26D8BDDD-E5AD-4913-B3C4-66A77F71652A}"/>
              </a:ext>
            </a:extLst>
          </p:cNvPr>
          <p:cNvPicPr>
            <a:picLocks noChangeAspect="1"/>
          </p:cNvPicPr>
          <p:nvPr/>
        </p:nvPicPr>
        <p:blipFill>
          <a:blip r:embed="rId3"/>
          <a:stretch>
            <a:fillRect/>
          </a:stretch>
        </p:blipFill>
        <p:spPr>
          <a:xfrm>
            <a:off x="0" y="1349007"/>
            <a:ext cx="12192000" cy="5508993"/>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pic>
      <p:sp>
        <p:nvSpPr>
          <p:cNvPr id="5" name="TextBox 4">
            <a:extLst>
              <a:ext uri="{FF2B5EF4-FFF2-40B4-BE49-F238E27FC236}">
                <a16:creationId xmlns:a16="http://schemas.microsoft.com/office/drawing/2014/main" id="{C2CB85A9-5999-4D59-BE7B-A618E55DDAA5}"/>
              </a:ext>
            </a:extLst>
          </p:cNvPr>
          <p:cNvSpPr txBox="1"/>
          <p:nvPr/>
        </p:nvSpPr>
        <p:spPr>
          <a:xfrm>
            <a:off x="1334530" y="3447534"/>
            <a:ext cx="185351" cy="369332"/>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p>
            <a:r>
              <a:rPr lang="en-US" dirty="0">
                <a:highlight>
                  <a:srgbClr val="FFFF00"/>
                </a:highlight>
              </a:rPr>
              <a:t>1</a:t>
            </a:r>
          </a:p>
        </p:txBody>
      </p:sp>
      <p:sp>
        <p:nvSpPr>
          <p:cNvPr id="6" name="TextBox 5">
            <a:extLst>
              <a:ext uri="{FF2B5EF4-FFF2-40B4-BE49-F238E27FC236}">
                <a16:creationId xmlns:a16="http://schemas.microsoft.com/office/drawing/2014/main" id="{35E4A90E-A23B-4F57-A6C7-060C7DA55B45}"/>
              </a:ext>
            </a:extLst>
          </p:cNvPr>
          <p:cNvSpPr txBox="1"/>
          <p:nvPr/>
        </p:nvSpPr>
        <p:spPr>
          <a:xfrm>
            <a:off x="5970373" y="1507524"/>
            <a:ext cx="251254" cy="369332"/>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defPPr>
              <a:defRPr lang="en-US"/>
            </a:defPPr>
            <a:lvl1pPr>
              <a:defRPr>
                <a:highlight>
                  <a:srgbClr val="FFFF00"/>
                </a:highlight>
              </a:defRPr>
            </a:lvl1pPr>
          </a:lstStyle>
          <a:p>
            <a:r>
              <a:rPr lang="en-US" dirty="0"/>
              <a:t>3</a:t>
            </a:r>
          </a:p>
        </p:txBody>
      </p:sp>
      <p:sp>
        <p:nvSpPr>
          <p:cNvPr id="7" name="TextBox 6">
            <a:extLst>
              <a:ext uri="{FF2B5EF4-FFF2-40B4-BE49-F238E27FC236}">
                <a16:creationId xmlns:a16="http://schemas.microsoft.com/office/drawing/2014/main" id="{E56A7C0B-A710-4B3C-BE82-942B1CC3D66C}"/>
              </a:ext>
            </a:extLst>
          </p:cNvPr>
          <p:cNvSpPr txBox="1"/>
          <p:nvPr/>
        </p:nvSpPr>
        <p:spPr>
          <a:xfrm>
            <a:off x="2693773" y="1507524"/>
            <a:ext cx="210065" cy="369332"/>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defPPr>
              <a:defRPr lang="en-US"/>
            </a:defPPr>
            <a:lvl1pPr>
              <a:defRPr>
                <a:highlight>
                  <a:srgbClr val="FFFF00"/>
                </a:highlight>
              </a:defRPr>
            </a:lvl1pPr>
          </a:lstStyle>
          <a:p>
            <a:r>
              <a:rPr lang="en-US" dirty="0"/>
              <a:t>2</a:t>
            </a:r>
          </a:p>
        </p:txBody>
      </p:sp>
      <p:sp>
        <p:nvSpPr>
          <p:cNvPr id="8" name="TextBox 7">
            <a:extLst>
              <a:ext uri="{FF2B5EF4-FFF2-40B4-BE49-F238E27FC236}">
                <a16:creationId xmlns:a16="http://schemas.microsoft.com/office/drawing/2014/main" id="{B01BD69E-F67F-4772-8D29-61A1F82C28C0}"/>
              </a:ext>
            </a:extLst>
          </p:cNvPr>
          <p:cNvSpPr txBox="1"/>
          <p:nvPr/>
        </p:nvSpPr>
        <p:spPr>
          <a:xfrm>
            <a:off x="8725929" y="2928551"/>
            <a:ext cx="210065" cy="369332"/>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defPPr>
              <a:defRPr lang="en-US"/>
            </a:defPPr>
            <a:lvl1pPr>
              <a:defRPr>
                <a:highlight>
                  <a:srgbClr val="FFFF00"/>
                </a:highlight>
              </a:defRPr>
            </a:lvl1pPr>
          </a:lstStyle>
          <a:p>
            <a:r>
              <a:rPr lang="en-US" dirty="0"/>
              <a:t>4</a:t>
            </a:r>
          </a:p>
        </p:txBody>
      </p:sp>
      <p:sp>
        <p:nvSpPr>
          <p:cNvPr id="9" name="TextBox 8">
            <a:extLst>
              <a:ext uri="{FF2B5EF4-FFF2-40B4-BE49-F238E27FC236}">
                <a16:creationId xmlns:a16="http://schemas.microsoft.com/office/drawing/2014/main" id="{5188A8D6-BC02-4029-BA11-08B4B6481654}"/>
              </a:ext>
            </a:extLst>
          </p:cNvPr>
          <p:cNvSpPr txBox="1"/>
          <p:nvPr/>
        </p:nvSpPr>
        <p:spPr>
          <a:xfrm>
            <a:off x="10853352" y="4539048"/>
            <a:ext cx="210065" cy="369332"/>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defPPr>
              <a:defRPr lang="en-US"/>
            </a:defPPr>
            <a:lvl1pPr>
              <a:defRPr>
                <a:highlight>
                  <a:srgbClr val="FFFF00"/>
                </a:highlight>
              </a:defRPr>
            </a:lvl1pPr>
          </a:lstStyle>
          <a:p>
            <a:r>
              <a:rPr lang="en-US" dirty="0"/>
              <a:t>5</a:t>
            </a:r>
          </a:p>
        </p:txBody>
      </p:sp>
      <p:sp>
        <p:nvSpPr>
          <p:cNvPr id="10" name="TextBox 9">
            <a:extLst>
              <a:ext uri="{FF2B5EF4-FFF2-40B4-BE49-F238E27FC236}">
                <a16:creationId xmlns:a16="http://schemas.microsoft.com/office/drawing/2014/main" id="{13C1B2D7-19CF-4CA5-8ABC-65ACC3708B4F}"/>
              </a:ext>
            </a:extLst>
          </p:cNvPr>
          <p:cNvSpPr txBox="1"/>
          <p:nvPr/>
        </p:nvSpPr>
        <p:spPr>
          <a:xfrm>
            <a:off x="9477942" y="5627129"/>
            <a:ext cx="210065" cy="369332"/>
          </a:xfrm>
          <a:prstGeom prst="rect">
            <a:avLst/>
          </a:prstGeom>
          <a:solidFill>
            <a:schemeClr val="accent4">
              <a:lumMod val="60000"/>
              <a:lumOff val="40000"/>
            </a:schemeClr>
          </a:solidFill>
          <a:ln cmpd="sng">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defPPr>
              <a:defRPr lang="en-US"/>
            </a:defPPr>
            <a:lvl1pPr>
              <a:defRPr>
                <a:highlight>
                  <a:srgbClr val="FFFF00"/>
                </a:highlight>
              </a:defRPr>
            </a:lvl1pPr>
          </a:lstStyle>
          <a:p>
            <a:r>
              <a:rPr lang="en-US" dirty="0"/>
              <a:t>6</a:t>
            </a:r>
          </a:p>
        </p:txBody>
      </p:sp>
      <p:sp>
        <p:nvSpPr>
          <p:cNvPr id="11" name="TextBox 10">
            <a:extLst>
              <a:ext uri="{FF2B5EF4-FFF2-40B4-BE49-F238E27FC236}">
                <a16:creationId xmlns:a16="http://schemas.microsoft.com/office/drawing/2014/main" id="{F8F1C44D-3296-4038-AC34-9C32555DD2F1}"/>
              </a:ext>
            </a:extLst>
          </p:cNvPr>
          <p:cNvSpPr txBox="1"/>
          <p:nvPr/>
        </p:nvSpPr>
        <p:spPr>
          <a:xfrm>
            <a:off x="8534709" y="5996461"/>
            <a:ext cx="210065" cy="369332"/>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defPPr>
              <a:defRPr lang="en-US"/>
            </a:defPPr>
            <a:lvl1pPr>
              <a:defRPr>
                <a:highlight>
                  <a:srgbClr val="FFFF00"/>
                </a:highlight>
              </a:defRPr>
            </a:lvl1pPr>
          </a:lstStyle>
          <a:p>
            <a:r>
              <a:rPr lang="en-US" dirty="0"/>
              <a:t>7</a:t>
            </a:r>
          </a:p>
        </p:txBody>
      </p:sp>
      <p:sp>
        <p:nvSpPr>
          <p:cNvPr id="12" name="TextBox 11">
            <a:extLst>
              <a:ext uri="{FF2B5EF4-FFF2-40B4-BE49-F238E27FC236}">
                <a16:creationId xmlns:a16="http://schemas.microsoft.com/office/drawing/2014/main" id="{33C97C3A-60BF-406F-A880-AC73F5408B4D}"/>
              </a:ext>
            </a:extLst>
          </p:cNvPr>
          <p:cNvSpPr txBox="1"/>
          <p:nvPr/>
        </p:nvSpPr>
        <p:spPr>
          <a:xfrm>
            <a:off x="5107460" y="4103503"/>
            <a:ext cx="210065" cy="369332"/>
          </a:xfrm>
          <a:prstGeom prst="rect">
            <a:avLst/>
          </a:prstGeom>
          <a:solidFill>
            <a:schemeClr val="accent4">
              <a:lumMod val="60000"/>
              <a:lumOff val="40000"/>
            </a:schemeClr>
          </a:solidFill>
          <a:ln>
            <a:solidFill>
              <a:schemeClr val="accent1"/>
            </a:solidFill>
          </a:ln>
          <a:effectLst>
            <a:outerShdw blurRad="50800" dist="50800" dir="5400000" algn="ctr" rotWithShape="0">
              <a:schemeClr val="accent4">
                <a:lumMod val="60000"/>
                <a:lumOff val="40000"/>
              </a:schemeClr>
            </a:outerShdw>
          </a:effectLst>
        </p:spPr>
        <p:txBody>
          <a:bodyPr wrap="square" rtlCol="0">
            <a:spAutoFit/>
          </a:bodyPr>
          <a:lstStyle>
            <a:defPPr>
              <a:defRPr lang="en-US"/>
            </a:defPPr>
            <a:lvl1pPr>
              <a:defRPr>
                <a:highlight>
                  <a:srgbClr val="FFFF00"/>
                </a:highlight>
              </a:defRPr>
            </a:lvl1pPr>
          </a:lstStyle>
          <a:p>
            <a:r>
              <a:rPr lang="en-US" dirty="0"/>
              <a:t>8</a:t>
            </a:r>
          </a:p>
        </p:txBody>
      </p:sp>
      <p:sp>
        <p:nvSpPr>
          <p:cNvPr id="15" name="Slide Number Placeholder 2">
            <a:extLst>
              <a:ext uri="{FF2B5EF4-FFF2-40B4-BE49-F238E27FC236}">
                <a16:creationId xmlns:a16="http://schemas.microsoft.com/office/drawing/2014/main" id="{8925065A-D6AA-4AEE-9093-9FFDD924D07C}"/>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7</a:t>
            </a:fld>
            <a:endParaRPr lang="en-US" b="1" dirty="0"/>
          </a:p>
        </p:txBody>
      </p:sp>
      <p:pic>
        <p:nvPicPr>
          <p:cNvPr id="13" name="Picture 12">
            <a:extLst>
              <a:ext uri="{FF2B5EF4-FFF2-40B4-BE49-F238E27FC236}">
                <a16:creationId xmlns:a16="http://schemas.microsoft.com/office/drawing/2014/main" id="{1714FC4E-B1F8-4989-8CCD-2B645C46205A}"/>
              </a:ext>
            </a:extLst>
          </p:cNvPr>
          <p:cNvPicPr>
            <a:picLocks noChangeAspect="1"/>
          </p:cNvPicPr>
          <p:nvPr/>
        </p:nvPicPr>
        <p:blipFill>
          <a:blip r:embed="rId4"/>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73788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1FF26-3AAC-E646-945A-7459823E3F60}"/>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06966F6-1AEF-42DC-81DA-71E00FD0D193}"/>
              </a:ext>
            </a:extLst>
          </p:cNvPr>
          <p:cNvSpPr txBox="1"/>
          <p:nvPr/>
        </p:nvSpPr>
        <p:spPr>
          <a:xfrm>
            <a:off x="2471352" y="543700"/>
            <a:ext cx="8031892" cy="707886"/>
          </a:xfrm>
          <a:prstGeom prst="rect">
            <a:avLst/>
          </a:prstGeom>
          <a:noFill/>
        </p:spPr>
        <p:txBody>
          <a:bodyPr wrap="square" rtlCol="0">
            <a:spAutoFit/>
          </a:bodyPr>
          <a:lstStyle/>
          <a:p>
            <a:r>
              <a:rPr lang="en-US" sz="4000" b="1" dirty="0">
                <a:solidFill>
                  <a:srgbClr val="F4EBE1"/>
                </a:solidFill>
                <a:latin typeface="Arial" panose="020B0604020202020204" pitchFamily="34" charset="0"/>
                <a:cs typeface="Arial" panose="020B0604020202020204" pitchFamily="34" charset="0"/>
              </a:rPr>
              <a:t>How does this work?</a:t>
            </a:r>
          </a:p>
        </p:txBody>
      </p:sp>
      <p:sp>
        <p:nvSpPr>
          <p:cNvPr id="8" name="Rectangle 7">
            <a:extLst>
              <a:ext uri="{FF2B5EF4-FFF2-40B4-BE49-F238E27FC236}">
                <a16:creationId xmlns:a16="http://schemas.microsoft.com/office/drawing/2014/main" id="{361B6E4F-070B-40F1-9FCD-B189FC7C1760}"/>
              </a:ext>
            </a:extLst>
          </p:cNvPr>
          <p:cNvSpPr/>
          <p:nvPr/>
        </p:nvSpPr>
        <p:spPr>
          <a:xfrm>
            <a:off x="234778" y="1889891"/>
            <a:ext cx="11722444" cy="4247317"/>
          </a:xfrm>
          <a:prstGeom prst="rect">
            <a:avLst/>
          </a:prstGeom>
        </p:spPr>
        <p:txBody>
          <a:bodyPr wrap="square">
            <a:spAutoFit/>
          </a:bodyPr>
          <a:lstStyle/>
          <a:p>
            <a:pPr marL="514350" indent="-514350">
              <a:buFont typeface="+mj-lt"/>
              <a:buAutoNum type="arabicPeriod"/>
            </a:pPr>
            <a:r>
              <a:rPr lang="en-US" sz="2700" dirty="0">
                <a:solidFill>
                  <a:srgbClr val="0070C0"/>
                </a:solidFill>
              </a:rPr>
              <a:t>Exporter</a:t>
            </a:r>
            <a:r>
              <a:rPr lang="en-US" sz="2700" dirty="0"/>
              <a:t> negotiates</a:t>
            </a:r>
          </a:p>
          <a:p>
            <a:pPr marL="514350" indent="-514350">
              <a:buFont typeface="+mj-lt"/>
              <a:buAutoNum type="arabicPeriod"/>
            </a:pPr>
            <a:r>
              <a:rPr lang="en-US" sz="2700" dirty="0">
                <a:solidFill>
                  <a:srgbClr val="0070C0"/>
                </a:solidFill>
              </a:rPr>
              <a:t>Exporter</a:t>
            </a:r>
            <a:r>
              <a:rPr lang="en-US" sz="2700" dirty="0"/>
              <a:t> provides Letter of Credit Instructions</a:t>
            </a:r>
          </a:p>
          <a:p>
            <a:pPr marL="514350" indent="-514350">
              <a:buFont typeface="+mj-lt"/>
              <a:buAutoNum type="arabicPeriod"/>
            </a:pPr>
            <a:r>
              <a:rPr lang="en-US" sz="2700" dirty="0"/>
              <a:t>Foreign Buyer issues the LC through their [issuing] bank</a:t>
            </a:r>
          </a:p>
          <a:p>
            <a:pPr marL="514350" indent="-514350">
              <a:buFont typeface="+mj-lt"/>
              <a:buAutoNum type="arabicPeriod"/>
            </a:pPr>
            <a:r>
              <a:rPr lang="en-US" sz="2700" dirty="0"/>
              <a:t>LC is Advised/authenticated/sent via SWIFT to Umpqua Bank, or a U.S. bank</a:t>
            </a:r>
          </a:p>
          <a:p>
            <a:pPr marL="514350" indent="-514350">
              <a:buFont typeface="+mj-lt"/>
              <a:buAutoNum type="arabicPeriod"/>
            </a:pPr>
            <a:r>
              <a:rPr lang="en-US" sz="2700" dirty="0">
                <a:solidFill>
                  <a:srgbClr val="0070C0"/>
                </a:solidFill>
              </a:rPr>
              <a:t>Beneficiary</a:t>
            </a:r>
            <a:r>
              <a:rPr lang="en-US" sz="2700" dirty="0"/>
              <a:t> audits the LC to make sure they can comply, releases order/ships</a:t>
            </a:r>
          </a:p>
          <a:p>
            <a:pPr marL="514350" indent="-514350">
              <a:buFont typeface="+mj-lt"/>
              <a:buAutoNum type="arabicPeriod"/>
            </a:pPr>
            <a:r>
              <a:rPr lang="en-US" sz="2700" dirty="0">
                <a:solidFill>
                  <a:srgbClr val="0070C0"/>
                </a:solidFill>
              </a:rPr>
              <a:t>Beneficiary</a:t>
            </a:r>
            <a:r>
              <a:rPr lang="en-US" sz="2700" dirty="0"/>
              <a:t> presents documents to Umpqua Bank for payment (Cover Letter)</a:t>
            </a:r>
          </a:p>
          <a:p>
            <a:pPr marL="514356" indent="-514356">
              <a:buFont typeface="+mj-lt"/>
              <a:buAutoNum type="arabicPeriod"/>
            </a:pPr>
            <a:r>
              <a:rPr lang="en-US" sz="2700" dirty="0"/>
              <a:t>Bank examines documents</a:t>
            </a:r>
          </a:p>
          <a:p>
            <a:pPr marL="514356" indent="-514356">
              <a:buFont typeface="+mj-lt"/>
              <a:buAutoNum type="arabicPeriod"/>
            </a:pPr>
            <a:r>
              <a:rPr lang="en-US" sz="2700" dirty="0">
                <a:solidFill>
                  <a:srgbClr val="0070C0"/>
                </a:solidFill>
              </a:rPr>
              <a:t>Beneficiary </a:t>
            </a:r>
            <a:r>
              <a:rPr lang="en-US" sz="2700" dirty="0"/>
              <a:t>could receive payment in days, could be while still in transit</a:t>
            </a:r>
          </a:p>
          <a:p>
            <a:pPr marL="514356" indent="-514356">
              <a:buFont typeface="+mj-lt"/>
              <a:buAutoNum type="arabicPeriod"/>
            </a:pPr>
            <a:r>
              <a:rPr lang="en-US" sz="2700" dirty="0"/>
              <a:t>Buyer receives extended terms, as soon as Draft paid to the Seller in the U.S.</a:t>
            </a:r>
          </a:p>
          <a:p>
            <a:pPr marL="514356" indent="-514356">
              <a:buFont typeface="+mj-lt"/>
              <a:buAutoNum type="arabicPeriod"/>
            </a:pPr>
            <a:r>
              <a:rPr lang="en-US" sz="2700" dirty="0"/>
              <a:t>Draft paid at maturity at lower financing cost vs. in-country rates</a:t>
            </a:r>
          </a:p>
        </p:txBody>
      </p:sp>
      <p:pic>
        <p:nvPicPr>
          <p:cNvPr id="9" name="Picture 8">
            <a:extLst>
              <a:ext uri="{FF2B5EF4-FFF2-40B4-BE49-F238E27FC236}">
                <a16:creationId xmlns:a16="http://schemas.microsoft.com/office/drawing/2014/main" id="{4B6469F8-4242-482B-999E-9F7DCD80793D}"/>
              </a:ext>
            </a:extLst>
          </p:cNvPr>
          <p:cNvPicPr>
            <a:picLocks noChangeAspect="1"/>
          </p:cNvPicPr>
          <p:nvPr/>
        </p:nvPicPr>
        <p:blipFill>
          <a:blip r:embed="rId4"/>
          <a:stretch>
            <a:fillRect/>
          </a:stretch>
        </p:blipFill>
        <p:spPr>
          <a:xfrm>
            <a:off x="104470" y="6260698"/>
            <a:ext cx="2165350" cy="361950"/>
          </a:xfrm>
          <a:prstGeom prst="rect">
            <a:avLst/>
          </a:prstGeom>
        </p:spPr>
      </p:pic>
      <p:sp>
        <p:nvSpPr>
          <p:cNvPr id="12" name="Slide Number Placeholder 2">
            <a:extLst>
              <a:ext uri="{FF2B5EF4-FFF2-40B4-BE49-F238E27FC236}">
                <a16:creationId xmlns:a16="http://schemas.microsoft.com/office/drawing/2014/main" id="{26100030-AA79-4245-AB88-1F37C2B7DBB1}"/>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8</a:t>
            </a:fld>
            <a:endParaRPr lang="en-US" b="1" dirty="0"/>
          </a:p>
        </p:txBody>
      </p:sp>
      <p:sp>
        <p:nvSpPr>
          <p:cNvPr id="14" name="Footer Placeholder 3">
            <a:extLst>
              <a:ext uri="{FF2B5EF4-FFF2-40B4-BE49-F238E27FC236}">
                <a16:creationId xmlns:a16="http://schemas.microsoft.com/office/drawing/2014/main" id="{C0BDD3E2-7088-4D80-8D0D-3AD52EE8D3EA}"/>
              </a:ext>
            </a:extLst>
          </p:cNvPr>
          <p:cNvSpPr>
            <a:spLocks noGrp="1"/>
          </p:cNvSpPr>
          <p:nvPr>
            <p:ph type="ftr" sz="quarter" idx="11"/>
          </p:nvPr>
        </p:nvSpPr>
        <p:spPr>
          <a:xfrm>
            <a:off x="3466391" y="6576334"/>
            <a:ext cx="4114800" cy="290281"/>
          </a:xfrm>
        </p:spPr>
        <p:txBody>
          <a:bodyPr/>
          <a:lstStyle/>
          <a:p>
            <a:r>
              <a:rPr lang="en-US" i="1" dirty="0">
                <a:solidFill>
                  <a:schemeClr val="tx1">
                    <a:alpha val="80000"/>
                  </a:schemeClr>
                </a:solidFill>
              </a:rPr>
              <a:t>DanielleAustin@UmpquaBank.com</a:t>
            </a:r>
          </a:p>
          <a:p>
            <a:endParaRPr lang="en-US" dirty="0"/>
          </a:p>
        </p:txBody>
      </p:sp>
      <p:pic>
        <p:nvPicPr>
          <p:cNvPr id="11" name="Picture 10">
            <a:extLst>
              <a:ext uri="{FF2B5EF4-FFF2-40B4-BE49-F238E27FC236}">
                <a16:creationId xmlns:a16="http://schemas.microsoft.com/office/drawing/2014/main" id="{3BE3C0B1-90B7-46B1-B3AF-FB7787FF5FB5}"/>
              </a:ext>
            </a:extLst>
          </p:cNvPr>
          <p:cNvPicPr>
            <a:picLocks noChangeAspect="1"/>
          </p:cNvPicPr>
          <p:nvPr/>
        </p:nvPicPr>
        <p:blipFill>
          <a:blip r:embed="rId5"/>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262436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A86DDA-7FE0-4F18-B401-EC40571B5139}"/>
              </a:ext>
            </a:extLst>
          </p:cNvPr>
          <p:cNvSpPr txBox="1">
            <a:spLocks/>
          </p:cNvSpPr>
          <p:nvPr/>
        </p:nvSpPr>
        <p:spPr>
          <a:xfrm>
            <a:off x="487680" y="185927"/>
            <a:ext cx="3645408" cy="5349900"/>
          </a:xfrm>
          <a:prstGeom prst="rect">
            <a:avLst/>
          </a:prstGeom>
        </p:spPr>
        <p:txBody>
          <a:bodyPr vert="horz" wrap="square" lIns="0" tIns="0" rIns="0" bIns="0" rtlCol="0" anchor="b" anchorCtr="0">
            <a:normAutofit/>
          </a:bodyPr>
          <a:lstStyle>
            <a:lvl1pPr algn="l" defTabSz="914431" rtl="0" eaLnBrk="1" latinLnBrk="0" hangingPunct="1">
              <a:lnSpc>
                <a:spcPct val="90000"/>
              </a:lnSpc>
              <a:spcBef>
                <a:spcPct val="0"/>
              </a:spcBef>
              <a:buNone/>
              <a:defRPr sz="6000" b="1" i="0" kern="1200" baseline="0">
                <a:solidFill>
                  <a:schemeClr val="bg1"/>
                </a:solidFill>
                <a:latin typeface="Arial" charset="0"/>
                <a:ea typeface="Arial" charset="0"/>
                <a:cs typeface="Arial" charset="0"/>
              </a:defRPr>
            </a:lvl1pPr>
          </a:lstStyle>
          <a:p>
            <a:r>
              <a:rPr lang="en-US" sz="4400" dirty="0">
                <a:solidFill>
                  <a:schemeClr val="accent1"/>
                </a:solidFill>
              </a:rPr>
              <a:t>The Sales </a:t>
            </a:r>
          </a:p>
          <a:p>
            <a:r>
              <a:rPr lang="en-US" sz="4400" dirty="0">
                <a:solidFill>
                  <a:schemeClr val="accent1"/>
                </a:solidFill>
              </a:rPr>
              <a:t>Negotiation…</a:t>
            </a:r>
          </a:p>
          <a:p>
            <a:endParaRPr lang="en-US" sz="4400" dirty="0">
              <a:solidFill>
                <a:schemeClr val="accent1"/>
              </a:solidFill>
            </a:endParaRPr>
          </a:p>
          <a:p>
            <a:endParaRPr lang="en-US" sz="4400" dirty="0">
              <a:solidFill>
                <a:schemeClr val="accent1"/>
              </a:solidFill>
            </a:endParaRPr>
          </a:p>
          <a:p>
            <a:endParaRPr lang="en-US" sz="4400" dirty="0">
              <a:solidFill>
                <a:schemeClr val="accent1"/>
              </a:solidFill>
            </a:endParaRPr>
          </a:p>
          <a:p>
            <a:r>
              <a:rPr lang="en-US" sz="4400" dirty="0">
                <a:solidFill>
                  <a:schemeClr val="accent1"/>
                </a:solidFill>
              </a:rPr>
              <a:t>Leverage the rate arbitrage…</a:t>
            </a:r>
          </a:p>
        </p:txBody>
      </p:sp>
      <p:sp>
        <p:nvSpPr>
          <p:cNvPr id="10" name="Content Placeholder 2">
            <a:extLst>
              <a:ext uri="{FF2B5EF4-FFF2-40B4-BE49-F238E27FC236}">
                <a16:creationId xmlns:a16="http://schemas.microsoft.com/office/drawing/2014/main" id="{479AD12C-70A3-40B7-A3B9-3A30E94F3453}"/>
              </a:ext>
            </a:extLst>
          </p:cNvPr>
          <p:cNvSpPr txBox="1">
            <a:spLocks/>
          </p:cNvSpPr>
          <p:nvPr/>
        </p:nvSpPr>
        <p:spPr>
          <a:xfrm>
            <a:off x="4809927" y="719533"/>
            <a:ext cx="6894393" cy="5057303"/>
          </a:xfrm>
          <a:prstGeom prst="rect">
            <a:avLst/>
          </a:prstGeom>
        </p:spPr>
        <p:txBody>
          <a:bodyPr vert="horz" wrap="square" lIns="0" tIns="0" rIns="0" bIns="0" rtlCol="0" anchor="ctr">
            <a:normAutofit/>
          </a:bodyPr>
          <a:lstStyle>
            <a:lvl1pPr marL="0" indent="0" algn="l" defTabSz="914431" rtl="0" eaLnBrk="1" latinLnBrk="0" hangingPunct="1">
              <a:lnSpc>
                <a:spcPct val="110000"/>
              </a:lnSpc>
              <a:spcBef>
                <a:spcPts val="1001"/>
              </a:spcBef>
              <a:buFont typeface="Arial"/>
              <a:buNone/>
              <a:defRPr sz="1600" b="0" i="0" kern="1200">
                <a:solidFill>
                  <a:schemeClr val="bg1"/>
                </a:solidFill>
                <a:latin typeface="Georgia" charset="0"/>
                <a:ea typeface="Georgia" charset="0"/>
                <a:cs typeface="Georgia" charset="0"/>
              </a:defRPr>
            </a:lvl1pPr>
            <a:lvl2pPr marL="457215" indent="0" algn="ctr" defTabSz="914431" rtl="0" eaLnBrk="1" latinLnBrk="0" hangingPunct="1">
              <a:lnSpc>
                <a:spcPct val="100000"/>
              </a:lnSpc>
              <a:spcBef>
                <a:spcPts val="500"/>
              </a:spcBef>
              <a:buFont typeface="Arial"/>
              <a:buNone/>
              <a:defRPr sz="2000" b="0" i="0" kern="1200">
                <a:solidFill>
                  <a:schemeClr val="tx1"/>
                </a:solidFill>
                <a:latin typeface="Arial" charset="0"/>
                <a:ea typeface="Arial" charset="0"/>
                <a:cs typeface="Arial" charset="0"/>
              </a:defRPr>
            </a:lvl2pPr>
            <a:lvl3pPr marL="914431" indent="0" algn="ctr" defTabSz="914431" rtl="0" eaLnBrk="1" latinLnBrk="0" hangingPunct="1">
              <a:lnSpc>
                <a:spcPct val="100000"/>
              </a:lnSpc>
              <a:spcBef>
                <a:spcPts val="500"/>
              </a:spcBef>
              <a:buFont typeface="Arial"/>
              <a:buNone/>
              <a:defRPr sz="1801" b="0" i="0" kern="1200">
                <a:solidFill>
                  <a:schemeClr val="tx1"/>
                </a:solidFill>
                <a:latin typeface="Arial" charset="0"/>
                <a:ea typeface="Arial" charset="0"/>
                <a:cs typeface="Arial" charset="0"/>
              </a:defRPr>
            </a:lvl3pPr>
            <a:lvl4pPr marL="1371646" indent="0" algn="ctr" defTabSz="914431" rtl="0" eaLnBrk="1" latinLnBrk="0" hangingPunct="1">
              <a:lnSpc>
                <a:spcPct val="100000"/>
              </a:lnSpc>
              <a:spcBef>
                <a:spcPts val="500"/>
              </a:spcBef>
              <a:buFont typeface="Arial"/>
              <a:buNone/>
              <a:defRPr sz="1600" b="0" i="0" kern="1200">
                <a:solidFill>
                  <a:schemeClr val="tx1"/>
                </a:solidFill>
                <a:latin typeface="Arial" charset="0"/>
                <a:ea typeface="Arial" charset="0"/>
                <a:cs typeface="Arial" charset="0"/>
              </a:defRPr>
            </a:lvl4pPr>
            <a:lvl5pPr marL="1828860" indent="0" algn="ctr" defTabSz="914431" rtl="0" eaLnBrk="1" latinLnBrk="0" hangingPunct="1">
              <a:lnSpc>
                <a:spcPct val="100000"/>
              </a:lnSpc>
              <a:spcBef>
                <a:spcPts val="500"/>
              </a:spcBef>
              <a:buFont typeface="Arial"/>
              <a:buNone/>
              <a:defRPr sz="1600" b="0" i="0" kern="1200">
                <a:solidFill>
                  <a:schemeClr val="tx1"/>
                </a:solidFill>
                <a:latin typeface="Arial" charset="0"/>
                <a:ea typeface="Arial" charset="0"/>
                <a:cs typeface="Arial" charset="0"/>
              </a:defRPr>
            </a:lvl5pPr>
            <a:lvl6pPr marL="2286075"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91"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506"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720" indent="0" algn="ctr" defTabSz="914431"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US" sz="1400" i="1" dirty="0">
              <a:solidFill>
                <a:schemeClr val="tx1"/>
              </a:solidFill>
              <a:latin typeface="Georgia" panose="02040502050405020303" pitchFamily="18" charset="0"/>
              <a:cs typeface="Times New Roman" panose="02020603050405020304" pitchFamily="18" charset="0"/>
            </a:endParaRPr>
          </a:p>
          <a:p>
            <a:endParaRPr lang="en-US" sz="2200" dirty="0">
              <a:solidFill>
                <a:schemeClr val="accent6">
                  <a:lumMod val="75000"/>
                </a:schemeClr>
              </a:solidFill>
            </a:endParaRPr>
          </a:p>
          <a:p>
            <a:r>
              <a:rPr lang="en-US" sz="2200" dirty="0">
                <a:solidFill>
                  <a:schemeClr val="accent6">
                    <a:lumMod val="75000"/>
                  </a:schemeClr>
                </a:solidFill>
                <a:latin typeface="Arial" panose="020B0604020202020204" pitchFamily="34" charset="0"/>
                <a:cs typeface="Arial" panose="020B0604020202020204" pitchFamily="34" charset="0"/>
              </a:rPr>
              <a:t>Buyer:</a:t>
            </a:r>
            <a:r>
              <a:rPr lang="en-US" sz="2200" dirty="0">
                <a:solidFill>
                  <a:schemeClr val="tx1"/>
                </a:solidFill>
                <a:latin typeface="Arial" panose="020B0604020202020204" pitchFamily="34" charset="0"/>
                <a:cs typeface="Arial" panose="020B0604020202020204" pitchFamily="34" charset="0"/>
              </a:rPr>
              <a:t> Asking for 60-day terms</a:t>
            </a:r>
          </a:p>
          <a:p>
            <a:r>
              <a:rPr lang="en-US" sz="2200" dirty="0">
                <a:solidFill>
                  <a:srgbClr val="0070C0"/>
                </a:solidFill>
                <a:latin typeface="Arial" panose="020B0604020202020204" pitchFamily="34" charset="0"/>
                <a:cs typeface="Arial" panose="020B0604020202020204" pitchFamily="34" charset="0"/>
              </a:rPr>
              <a:t>Seller: </a:t>
            </a:r>
            <a:r>
              <a:rPr lang="en-US" sz="2200" dirty="0">
                <a:solidFill>
                  <a:schemeClr val="tx1"/>
                </a:solidFill>
                <a:latin typeface="Arial" panose="020B0604020202020204" pitchFamily="34" charset="0"/>
                <a:cs typeface="Arial" panose="020B0604020202020204" pitchFamily="34" charset="0"/>
              </a:rPr>
              <a:t>Sales </a:t>
            </a:r>
            <a:r>
              <a:rPr lang="en-US" sz="2200" i="1" dirty="0">
                <a:solidFill>
                  <a:schemeClr val="tx1"/>
                </a:solidFill>
                <a:latin typeface="Arial" panose="020B0604020202020204" pitchFamily="34" charset="0"/>
                <a:cs typeface="Arial" panose="020B0604020202020204" pitchFamily="34" charset="0"/>
              </a:rPr>
              <a:t>(after being coached on indicative rates) </a:t>
            </a:r>
            <a:r>
              <a:rPr lang="en-US" sz="2200" dirty="0">
                <a:solidFill>
                  <a:schemeClr val="tx1"/>
                </a:solidFill>
                <a:latin typeface="Arial" panose="020B0604020202020204" pitchFamily="34" charset="0"/>
                <a:cs typeface="Arial" panose="020B0604020202020204" pitchFamily="34" charset="0"/>
              </a:rPr>
              <a:t>“</a:t>
            </a:r>
            <a:r>
              <a:rPr lang="en-US" sz="2200" i="1" dirty="0">
                <a:solidFill>
                  <a:schemeClr val="tx1"/>
                </a:solidFill>
                <a:latin typeface="Arial" panose="020B0604020202020204" pitchFamily="34" charset="0"/>
                <a:cs typeface="Arial" panose="020B0604020202020204" pitchFamily="34" charset="0"/>
              </a:rPr>
              <a:t>Sure we could give you 90 or 120, maybe even 180, what rate are you paying?”</a:t>
            </a:r>
          </a:p>
          <a:p>
            <a:r>
              <a:rPr lang="en-US" sz="2200" dirty="0">
                <a:solidFill>
                  <a:schemeClr val="accent6">
                    <a:lumMod val="75000"/>
                  </a:schemeClr>
                </a:solidFill>
                <a:latin typeface="Arial" panose="020B0604020202020204" pitchFamily="34" charset="0"/>
                <a:cs typeface="Arial" panose="020B0604020202020204" pitchFamily="34" charset="0"/>
              </a:rPr>
              <a:t>Buyer: </a:t>
            </a:r>
            <a:r>
              <a:rPr lang="en-US" sz="2200" i="1" dirty="0">
                <a:solidFill>
                  <a:schemeClr val="tx1"/>
                </a:solidFill>
                <a:latin typeface="Arial" panose="020B0604020202020204" pitchFamily="34" charset="0"/>
                <a:cs typeface="Arial" panose="020B0604020202020204" pitchFamily="34" charset="0"/>
              </a:rPr>
              <a:t>We’re borrowing at 14%!</a:t>
            </a:r>
          </a:p>
          <a:p>
            <a:r>
              <a:rPr lang="en-US" sz="2200" dirty="0">
                <a:solidFill>
                  <a:srgbClr val="0070C0"/>
                </a:solidFill>
                <a:latin typeface="Arial" panose="020B0604020202020204" pitchFamily="34" charset="0"/>
                <a:cs typeface="Arial" panose="020B0604020202020204" pitchFamily="34" charset="0"/>
              </a:rPr>
              <a:t>Seller: </a:t>
            </a:r>
            <a:r>
              <a:rPr lang="en-US" sz="2200" i="1" dirty="0">
                <a:solidFill>
                  <a:schemeClr val="tx1"/>
                </a:solidFill>
                <a:latin typeface="Arial" panose="020B0604020202020204" pitchFamily="34" charset="0"/>
                <a:cs typeface="Arial" panose="020B0604020202020204" pitchFamily="34" charset="0"/>
              </a:rPr>
              <a:t>14%??!!! If you issue an LC we will give you 180 days at XXXX% </a:t>
            </a:r>
          </a:p>
          <a:p>
            <a:r>
              <a:rPr lang="en-US" sz="2200" dirty="0">
                <a:solidFill>
                  <a:schemeClr val="accent6">
                    <a:lumMod val="75000"/>
                  </a:schemeClr>
                </a:solidFill>
                <a:latin typeface="Arial" panose="020B0604020202020204" pitchFamily="34" charset="0"/>
                <a:cs typeface="Arial" panose="020B0604020202020204" pitchFamily="34" charset="0"/>
              </a:rPr>
              <a:t>Buyer: </a:t>
            </a:r>
            <a:r>
              <a:rPr lang="en-US" sz="2200" dirty="0">
                <a:solidFill>
                  <a:schemeClr val="tx1"/>
                </a:solidFill>
                <a:latin typeface="Arial" panose="020B0604020202020204" pitchFamily="34" charset="0"/>
                <a:cs typeface="Arial" panose="020B0604020202020204" pitchFamily="34" charset="0"/>
              </a:rPr>
              <a:t>At 5% they are RUNNING to the bank to have access to THAT rate, and you are 100% secured!</a:t>
            </a:r>
          </a:p>
        </p:txBody>
      </p:sp>
      <p:cxnSp>
        <p:nvCxnSpPr>
          <p:cNvPr id="12" name="Straight Connector 11">
            <a:extLst>
              <a:ext uri="{FF2B5EF4-FFF2-40B4-BE49-F238E27FC236}">
                <a16:creationId xmlns:a16="http://schemas.microsoft.com/office/drawing/2014/main" id="{C2ADE6BA-BA16-427B-AD0E-8653A201D17C}"/>
              </a:ext>
            </a:extLst>
          </p:cNvPr>
          <p:cNvCxnSpPr/>
          <p:nvPr/>
        </p:nvCxnSpPr>
        <p:spPr>
          <a:xfrm>
            <a:off x="4498848" y="1081163"/>
            <a:ext cx="0" cy="4695674"/>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FDAB38-E10E-4923-85BC-84C9764F3FBA}"/>
              </a:ext>
            </a:extLst>
          </p:cNvPr>
          <p:cNvSpPr txBox="1"/>
          <p:nvPr/>
        </p:nvSpPr>
        <p:spPr>
          <a:xfrm>
            <a:off x="5468277" y="558316"/>
            <a:ext cx="6236043" cy="707886"/>
          </a:xfrm>
          <a:prstGeom prst="rect">
            <a:avLst/>
          </a:prstGeom>
          <a:solidFill>
            <a:schemeClr val="accent1">
              <a:lumMod val="40000"/>
              <a:lumOff val="60000"/>
            </a:schemeClr>
          </a:solidFill>
          <a:ln w="31750">
            <a:solidFill>
              <a:schemeClr val="tx1"/>
            </a:solidFill>
          </a:ln>
        </p:spPr>
        <p:txBody>
          <a:bodyPr wrap="square" rtlCol="0">
            <a:spAutoFit/>
          </a:bodyPr>
          <a:lstStyle/>
          <a:p>
            <a:pPr algn="ctr"/>
            <a:r>
              <a:rPr lang="en-US" sz="2000" b="1" i="1" dirty="0">
                <a:latin typeface="Georgia" panose="02040502050405020303" pitchFamily="18" charset="0"/>
                <a:cs typeface="Calibri" panose="020F0502020204030204" pitchFamily="34" charset="0"/>
              </a:rPr>
              <a:t>Don’t pay for Bank fees, nor Logistics, </a:t>
            </a:r>
          </a:p>
          <a:p>
            <a:pPr algn="ctr"/>
            <a:r>
              <a:rPr lang="en-US" sz="2000" b="1" i="1" dirty="0">
                <a:latin typeface="Georgia" panose="02040502050405020303" pitchFamily="18" charset="0"/>
                <a:cs typeface="Calibri" panose="020F0502020204030204" pitchFamily="34" charset="0"/>
              </a:rPr>
              <a:t>and ALWAYS be in-control!</a:t>
            </a:r>
          </a:p>
        </p:txBody>
      </p:sp>
      <p:pic>
        <p:nvPicPr>
          <p:cNvPr id="8" name="Picture 7">
            <a:extLst>
              <a:ext uri="{FF2B5EF4-FFF2-40B4-BE49-F238E27FC236}">
                <a16:creationId xmlns:a16="http://schemas.microsoft.com/office/drawing/2014/main" id="{90A18F1F-4BA6-4BEE-A292-81CC4DEEC71C}"/>
              </a:ext>
            </a:extLst>
          </p:cNvPr>
          <p:cNvPicPr>
            <a:picLocks noChangeAspect="1"/>
          </p:cNvPicPr>
          <p:nvPr/>
        </p:nvPicPr>
        <p:blipFill>
          <a:blip r:embed="rId3"/>
          <a:stretch>
            <a:fillRect/>
          </a:stretch>
        </p:blipFill>
        <p:spPr>
          <a:xfrm>
            <a:off x="115996" y="6363142"/>
            <a:ext cx="2165350" cy="361950"/>
          </a:xfrm>
          <a:prstGeom prst="rect">
            <a:avLst/>
          </a:prstGeom>
        </p:spPr>
      </p:pic>
      <p:sp>
        <p:nvSpPr>
          <p:cNvPr id="9" name="Slide Number Placeholder 2">
            <a:extLst>
              <a:ext uri="{FF2B5EF4-FFF2-40B4-BE49-F238E27FC236}">
                <a16:creationId xmlns:a16="http://schemas.microsoft.com/office/drawing/2014/main" id="{39A55773-B5D7-4440-B267-C0D281389BE9}"/>
              </a:ext>
            </a:extLst>
          </p:cNvPr>
          <p:cNvSpPr txBox="1">
            <a:spLocks/>
          </p:cNvSpPr>
          <p:nvPr/>
        </p:nvSpPr>
        <p:spPr>
          <a:xfrm>
            <a:off x="9299698" y="1172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73B659B-BCD9-8841-9056-46489F21CE0D}" type="slidenum">
              <a:rPr lang="en-US" b="1" smtClean="0"/>
              <a:pPr algn="r"/>
              <a:t>9</a:t>
            </a:fld>
            <a:endParaRPr lang="en-US" b="1" dirty="0"/>
          </a:p>
        </p:txBody>
      </p:sp>
      <p:sp>
        <p:nvSpPr>
          <p:cNvPr id="11" name="Footer Placeholder 3">
            <a:extLst>
              <a:ext uri="{FF2B5EF4-FFF2-40B4-BE49-F238E27FC236}">
                <a16:creationId xmlns:a16="http://schemas.microsoft.com/office/drawing/2014/main" id="{8EAF58A6-36FA-407C-AC8F-8F1974C48753}"/>
              </a:ext>
            </a:extLst>
          </p:cNvPr>
          <p:cNvSpPr txBox="1">
            <a:spLocks/>
          </p:cNvSpPr>
          <p:nvPr/>
        </p:nvSpPr>
        <p:spPr>
          <a:xfrm>
            <a:off x="3466391" y="6419845"/>
            <a:ext cx="4114800" cy="2902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a:solidFill>
                  <a:schemeClr val="tx1">
                    <a:alpha val="80000"/>
                  </a:schemeClr>
                </a:solidFill>
              </a:rPr>
              <a:t>DanielleAustin@UmpquaBank.com</a:t>
            </a:r>
          </a:p>
          <a:p>
            <a:pPr algn="ctr"/>
            <a:endParaRPr lang="en-US" sz="1200" dirty="0"/>
          </a:p>
        </p:txBody>
      </p:sp>
      <p:pic>
        <p:nvPicPr>
          <p:cNvPr id="13" name="Picture 12">
            <a:extLst>
              <a:ext uri="{FF2B5EF4-FFF2-40B4-BE49-F238E27FC236}">
                <a16:creationId xmlns:a16="http://schemas.microsoft.com/office/drawing/2014/main" id="{6C43307B-D3EC-45C0-8DA0-F539E7DE6C60}"/>
              </a:ext>
            </a:extLst>
          </p:cNvPr>
          <p:cNvPicPr>
            <a:picLocks noChangeAspect="1"/>
          </p:cNvPicPr>
          <p:nvPr/>
        </p:nvPicPr>
        <p:blipFill>
          <a:blip r:embed="rId4"/>
          <a:stretch>
            <a:fillRect/>
          </a:stretch>
        </p:blipFill>
        <p:spPr>
          <a:xfrm>
            <a:off x="9860437" y="5632178"/>
            <a:ext cx="2331563" cy="1225822"/>
          </a:xfrm>
          <a:prstGeom prst="rect">
            <a:avLst/>
          </a:prstGeom>
        </p:spPr>
      </p:pic>
    </p:spTree>
    <p:extLst>
      <p:ext uri="{BB962C8B-B14F-4D97-AF65-F5344CB8AC3E}">
        <p14:creationId xmlns:p14="http://schemas.microsoft.com/office/powerpoint/2010/main" val="1952999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Umpqua NEW 1">
      <a:dk1>
        <a:srgbClr val="201F20"/>
      </a:dk1>
      <a:lt1>
        <a:srgbClr val="F5F5F5"/>
      </a:lt1>
      <a:dk2>
        <a:srgbClr val="F5D39D"/>
      </a:dk2>
      <a:lt2>
        <a:srgbClr val="389985"/>
      </a:lt2>
      <a:accent1>
        <a:srgbClr val="E88065"/>
      </a:accent1>
      <a:accent2>
        <a:srgbClr val="DE5D59"/>
      </a:accent2>
      <a:accent3>
        <a:srgbClr val="00635B"/>
      </a:accent3>
      <a:accent4>
        <a:srgbClr val="204D5E"/>
      </a:accent4>
      <a:accent5>
        <a:srgbClr val="5C506B"/>
      </a:accent5>
      <a:accent6>
        <a:srgbClr val="463A49"/>
      </a:accent6>
      <a:hlink>
        <a:srgbClr val="787879"/>
      </a:hlink>
      <a:folHlink>
        <a:srgbClr val="7575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3866</Words>
  <Application>Microsoft Office PowerPoint</Application>
  <PresentationFormat>Widescreen</PresentationFormat>
  <Paragraphs>411</Paragraphs>
  <Slides>32</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Georgia</vt:lpstr>
      <vt:lpstr>Symbol</vt:lpstr>
      <vt:lpstr>Times New Roman</vt:lpstr>
      <vt:lpstr>trebuchet ms</vt:lpstr>
      <vt:lpstr>Office Theme</vt:lpstr>
      <vt:lpstr>Office Theme</vt:lpstr>
      <vt:lpstr>Association of Financial Professionals  presents Using an Export Letter of Credit as a secured international sales tool Growing &amp; Securing your International Sales How to be in control from Negotiation to Payment  Presented by Umpqua Bank  Danielle Austin Export Trade Finance Sales Manager   January 20, 2021</vt:lpstr>
      <vt:lpstr>PowerPoint Presentation</vt:lpstr>
      <vt:lpstr>PowerPoint Presentation</vt:lpstr>
      <vt:lpstr>PowerPoint Presentation</vt:lpstr>
      <vt:lpstr>PowerPoint Presentation</vt:lpstr>
      <vt:lpstr>PowerPoint Presentation</vt:lpstr>
      <vt:lpstr>Visual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Overtime   ~Bonus Material~</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Mark Jebb</cp:lastModifiedBy>
  <cp:revision>94</cp:revision>
  <cp:lastPrinted>2019-06-19T22:32:19Z</cp:lastPrinted>
  <dcterms:created xsi:type="dcterms:W3CDTF">2019-06-15T00:27:51Z</dcterms:created>
  <dcterms:modified xsi:type="dcterms:W3CDTF">2021-01-20T21:05:06Z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cf88c7-dd95-4af1-80d1-4e44b5dfa5fa_Enabled">
    <vt:lpwstr>true</vt:lpwstr>
  </property>
  <property fmtid="{D5CDD505-2E9C-101B-9397-08002B2CF9AE}" pid="3" name="MSIP_Label_d3cf88c7-dd95-4af1-80d1-4e44b5dfa5fa_SetDate">
    <vt:lpwstr>2021-01-20T00:56:45Z</vt:lpwstr>
  </property>
  <property fmtid="{D5CDD505-2E9C-101B-9397-08002B2CF9AE}" pid="4" name="MSIP_Label_d3cf88c7-dd95-4af1-80d1-4e44b5dfa5fa_Method">
    <vt:lpwstr>Privileged</vt:lpwstr>
  </property>
  <property fmtid="{D5CDD505-2E9C-101B-9397-08002B2CF9AE}" pid="5" name="MSIP_Label_d3cf88c7-dd95-4af1-80d1-4e44b5dfa5fa_Name">
    <vt:lpwstr>d3cf88c7-dd95-4af1-80d1-4e44b5dfa5fa</vt:lpwstr>
  </property>
  <property fmtid="{D5CDD505-2E9C-101B-9397-08002B2CF9AE}" pid="6" name="MSIP_Label_d3cf88c7-dd95-4af1-80d1-4e44b5dfa5fa_SiteId">
    <vt:lpwstr>b2b543f6-7b76-4a56-ab1c-e1c1ca774841</vt:lpwstr>
  </property>
  <property fmtid="{D5CDD505-2E9C-101B-9397-08002B2CF9AE}" pid="7" name="MSIP_Label_d3cf88c7-dd95-4af1-80d1-4e44b5dfa5fa_ActionId">
    <vt:lpwstr>db2f5695-8a55-4215-a216-50249f4bcf62</vt:lpwstr>
  </property>
  <property fmtid="{D5CDD505-2E9C-101B-9397-08002B2CF9AE}" pid="8" name="MSIP_Label_d3cf88c7-dd95-4af1-80d1-4e44b5dfa5fa_ContentBits">
    <vt:lpwstr>1</vt:lpwstr>
  </property>
</Properties>
</file>