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9"/>
  </p:notesMasterIdLst>
  <p:handoutMasterIdLst>
    <p:handoutMasterId r:id="rId30"/>
  </p:handoutMasterIdLst>
  <p:sldIdLst>
    <p:sldId id="256" r:id="rId3"/>
    <p:sldId id="476" r:id="rId4"/>
    <p:sldId id="417" r:id="rId5"/>
    <p:sldId id="431" r:id="rId6"/>
    <p:sldId id="467" r:id="rId7"/>
    <p:sldId id="468" r:id="rId8"/>
    <p:sldId id="466" r:id="rId9"/>
    <p:sldId id="471" r:id="rId10"/>
    <p:sldId id="470" r:id="rId11"/>
    <p:sldId id="474" r:id="rId12"/>
    <p:sldId id="355" r:id="rId13"/>
    <p:sldId id="379" r:id="rId14"/>
    <p:sldId id="462" r:id="rId15"/>
    <p:sldId id="330" r:id="rId16"/>
    <p:sldId id="347" r:id="rId17"/>
    <p:sldId id="469" r:id="rId18"/>
    <p:sldId id="438" r:id="rId19"/>
    <p:sldId id="439" r:id="rId20"/>
    <p:sldId id="383" r:id="rId21"/>
    <p:sldId id="463" r:id="rId22"/>
    <p:sldId id="418" r:id="rId23"/>
    <p:sldId id="442" r:id="rId24"/>
    <p:sldId id="443" r:id="rId25"/>
    <p:sldId id="451" r:id="rId26"/>
    <p:sldId id="452" r:id="rId27"/>
    <p:sldId id="45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1B3"/>
    <a:srgbClr val="007A61"/>
    <a:srgbClr val="9A8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05" autoAdjust="0"/>
    <p:restoredTop sz="94553"/>
  </p:normalViewPr>
  <p:slideViewPr>
    <p:cSldViewPr>
      <p:cViewPr varScale="1">
        <p:scale>
          <a:sx n="153" d="100"/>
          <a:sy n="153" d="100"/>
        </p:scale>
        <p:origin x="2800" y="176"/>
      </p:cViewPr>
      <p:guideLst>
        <p:guide orient="horz" pos="864"/>
        <p:guide orient="horz"/>
        <p:guide pos="4032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Work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27234095738"/>
          <c:y val="1.0362203213443701E-2"/>
          <c:w val="0.85604736907886503"/>
          <c:h val="0.9792755935731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CD-4C5B-A6B9-C62E444A2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ACS_17_1YR_S1501_with_ann!$D$3:$D$52</c:f>
              <c:strCache>
                <c:ptCount val="50"/>
                <c:pt idx="0">
                  <c:v>Birmingham</c:v>
                </c:pt>
                <c:pt idx="1">
                  <c:v>Louisville</c:v>
                </c:pt>
                <c:pt idx="2">
                  <c:v>Kansas City</c:v>
                </c:pt>
                <c:pt idx="3">
                  <c:v>Chicago</c:v>
                </c:pt>
                <c:pt idx="4">
                  <c:v>Memphis</c:v>
                </c:pt>
                <c:pt idx="5">
                  <c:v>Hartford</c:v>
                </c:pt>
                <c:pt idx="6">
                  <c:v>St. Louis</c:v>
                </c:pt>
                <c:pt idx="7">
                  <c:v>Cleveland</c:v>
                </c:pt>
                <c:pt idx="8">
                  <c:v>Minneapolis</c:v>
                </c:pt>
                <c:pt idx="9">
                  <c:v>Cincinnati</c:v>
                </c:pt>
                <c:pt idx="10">
                  <c:v>Providence</c:v>
                </c:pt>
                <c:pt idx="11">
                  <c:v>Washington DC</c:v>
                </c:pt>
                <c:pt idx="12">
                  <c:v>New Orleans</c:v>
                </c:pt>
                <c:pt idx="13">
                  <c:v>Buffalo</c:v>
                </c:pt>
                <c:pt idx="14">
                  <c:v>Baltimore</c:v>
                </c:pt>
                <c:pt idx="15">
                  <c:v>New York</c:v>
                </c:pt>
                <c:pt idx="16">
                  <c:v>Boston</c:v>
                </c:pt>
                <c:pt idx="17">
                  <c:v>Milwaukee</c:v>
                </c:pt>
                <c:pt idx="18">
                  <c:v>Atlanta</c:v>
                </c:pt>
                <c:pt idx="19">
                  <c:v>Philadelphia</c:v>
                </c:pt>
                <c:pt idx="20">
                  <c:v>Sacramento</c:v>
                </c:pt>
                <c:pt idx="21">
                  <c:v>Virginia Beach</c:v>
                </c:pt>
                <c:pt idx="22">
                  <c:v>Los Angeles</c:v>
                </c:pt>
                <c:pt idx="23">
                  <c:v>Las Vegas</c:v>
                </c:pt>
                <c:pt idx="24">
                  <c:v>Richmond</c:v>
                </c:pt>
                <c:pt idx="25">
                  <c:v>Detroit</c:v>
                </c:pt>
                <c:pt idx="26">
                  <c:v>Columbus</c:v>
                </c:pt>
                <c:pt idx="27">
                  <c:v>Riverside</c:v>
                </c:pt>
                <c:pt idx="28">
                  <c:v>Dallas</c:v>
                </c:pt>
                <c:pt idx="29">
                  <c:v>Pittsburgh</c:v>
                </c:pt>
                <c:pt idx="30">
                  <c:v>Oklahoma City</c:v>
                </c:pt>
                <c:pt idx="31">
                  <c:v>Phoenix</c:v>
                </c:pt>
                <c:pt idx="32">
                  <c:v>Salt Lake City</c:v>
                </c:pt>
                <c:pt idx="33">
                  <c:v>Tampa</c:v>
                </c:pt>
                <c:pt idx="34">
                  <c:v>Raleigh</c:v>
                </c:pt>
                <c:pt idx="35">
                  <c:v>San Diego</c:v>
                </c:pt>
                <c:pt idx="36">
                  <c:v>San Antonio</c:v>
                </c:pt>
                <c:pt idx="37">
                  <c:v>Houston</c:v>
                </c:pt>
                <c:pt idx="38">
                  <c:v>Jacksonville</c:v>
                </c:pt>
                <c:pt idx="39">
                  <c:v>San Francisco</c:v>
                </c:pt>
                <c:pt idx="40">
                  <c:v>Orlando</c:v>
                </c:pt>
                <c:pt idx="41">
                  <c:v>Miami</c:v>
                </c:pt>
                <c:pt idx="42">
                  <c:v>Portland</c:v>
                </c:pt>
                <c:pt idx="43">
                  <c:v>San Jose</c:v>
                </c:pt>
                <c:pt idx="44">
                  <c:v>Indianapolis</c:v>
                </c:pt>
                <c:pt idx="45">
                  <c:v>Denver</c:v>
                </c:pt>
                <c:pt idx="46">
                  <c:v>Austin</c:v>
                </c:pt>
                <c:pt idx="47">
                  <c:v>Seattle</c:v>
                </c:pt>
                <c:pt idx="48">
                  <c:v>Charlotte</c:v>
                </c:pt>
                <c:pt idx="49">
                  <c:v>Nashville</c:v>
                </c:pt>
              </c:strCache>
            </c:strRef>
          </c:cat>
          <c:val>
            <c:numRef>
              <c:f>ACS_17_1YR_S1501_with_ann!$I$3:$I$52</c:f>
              <c:numCache>
                <c:formatCode>0%</c:formatCode>
                <c:ptCount val="50"/>
                <c:pt idx="0">
                  <c:v>6.8201408989132101E-2</c:v>
                </c:pt>
                <c:pt idx="1">
                  <c:v>7.33247541290971E-2</c:v>
                </c:pt>
                <c:pt idx="2">
                  <c:v>0.106532541949609</c:v>
                </c:pt>
                <c:pt idx="3">
                  <c:v>0.115587554129292</c:v>
                </c:pt>
                <c:pt idx="4">
                  <c:v>0.119077623365042</c:v>
                </c:pt>
                <c:pt idx="5">
                  <c:v>0.13718677320072201</c:v>
                </c:pt>
                <c:pt idx="6">
                  <c:v>0.14088796712971999</c:v>
                </c:pt>
                <c:pt idx="7">
                  <c:v>0.165236705462912</c:v>
                </c:pt>
                <c:pt idx="8">
                  <c:v>0.165391724354813</c:v>
                </c:pt>
                <c:pt idx="9">
                  <c:v>0.16979099042395401</c:v>
                </c:pt>
                <c:pt idx="10">
                  <c:v>0.17188083208743599</c:v>
                </c:pt>
                <c:pt idx="11">
                  <c:v>0.180452707323774</c:v>
                </c:pt>
                <c:pt idx="12">
                  <c:v>0.181301909984871</c:v>
                </c:pt>
                <c:pt idx="13">
                  <c:v>0.18240897184020999</c:v>
                </c:pt>
                <c:pt idx="14">
                  <c:v>0.183135860311511</c:v>
                </c:pt>
                <c:pt idx="15">
                  <c:v>0.185113886609545</c:v>
                </c:pt>
                <c:pt idx="16">
                  <c:v>0.194222313729984</c:v>
                </c:pt>
                <c:pt idx="17">
                  <c:v>0.19553252849707101</c:v>
                </c:pt>
                <c:pt idx="18">
                  <c:v>0.19901578362582001</c:v>
                </c:pt>
                <c:pt idx="19">
                  <c:v>0.20956799556945299</c:v>
                </c:pt>
                <c:pt idx="20">
                  <c:v>0.21020691321764801</c:v>
                </c:pt>
                <c:pt idx="21">
                  <c:v>0.21917976782352699</c:v>
                </c:pt>
                <c:pt idx="22">
                  <c:v>0.23206350271322401</c:v>
                </c:pt>
                <c:pt idx="23">
                  <c:v>0.23301172952188601</c:v>
                </c:pt>
                <c:pt idx="24">
                  <c:v>0.234760889191276</c:v>
                </c:pt>
                <c:pt idx="25">
                  <c:v>0.24009474620841201</c:v>
                </c:pt>
                <c:pt idx="26">
                  <c:v>0.24756239631067001</c:v>
                </c:pt>
                <c:pt idx="27">
                  <c:v>0.25267030796811002</c:v>
                </c:pt>
                <c:pt idx="28">
                  <c:v>0.25550899516213699</c:v>
                </c:pt>
                <c:pt idx="29">
                  <c:v>0.26028548270893398</c:v>
                </c:pt>
                <c:pt idx="30">
                  <c:v>0.26713629828428997</c:v>
                </c:pt>
                <c:pt idx="31">
                  <c:v>0.26804508372278801</c:v>
                </c:pt>
                <c:pt idx="32">
                  <c:v>0.26962437055224903</c:v>
                </c:pt>
                <c:pt idx="33">
                  <c:v>0.27132243581492899</c:v>
                </c:pt>
                <c:pt idx="34">
                  <c:v>0.27489063934713798</c:v>
                </c:pt>
                <c:pt idx="35">
                  <c:v>0.27514437323160601</c:v>
                </c:pt>
                <c:pt idx="36">
                  <c:v>0.28102752070596598</c:v>
                </c:pt>
                <c:pt idx="37">
                  <c:v>0.28349019540269499</c:v>
                </c:pt>
                <c:pt idx="38">
                  <c:v>0.28370486203531198</c:v>
                </c:pt>
                <c:pt idx="39">
                  <c:v>0.28437429351159199</c:v>
                </c:pt>
                <c:pt idx="40">
                  <c:v>0.288194569917536</c:v>
                </c:pt>
                <c:pt idx="41">
                  <c:v>0.29653563851750597</c:v>
                </c:pt>
                <c:pt idx="42">
                  <c:v>0.29654505114412699</c:v>
                </c:pt>
                <c:pt idx="43">
                  <c:v>0.29831910869966</c:v>
                </c:pt>
                <c:pt idx="44">
                  <c:v>0.299369007340411</c:v>
                </c:pt>
                <c:pt idx="45">
                  <c:v>0.31416699695553502</c:v>
                </c:pt>
                <c:pt idx="46">
                  <c:v>0.318558463067241</c:v>
                </c:pt>
                <c:pt idx="47">
                  <c:v>0.32970644070935801</c:v>
                </c:pt>
                <c:pt idx="48">
                  <c:v>0.36559084857061203</c:v>
                </c:pt>
                <c:pt idx="49">
                  <c:v>0.39028602854300098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CD-4C5B-A6B9-C62E444A2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935360"/>
        <c:axId val="59961728"/>
      </c:barChart>
      <c:catAx>
        <c:axId val="5993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61728"/>
        <c:crosses val="autoZero"/>
        <c:auto val="1"/>
        <c:lblAlgn val="ctr"/>
        <c:lblOffset val="100"/>
        <c:noMultiLvlLbl val="0"/>
      </c:catAx>
      <c:valAx>
        <c:axId val="59961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93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Sheet4!$B$5:$B$9</c:f>
              <c:strCache>
                <c:ptCount val="5"/>
                <c:pt idx="0">
                  <c:v>Less than $30,000</c:v>
                </c:pt>
                <c:pt idx="1">
                  <c:v>$30,000 to $60,000</c:v>
                </c:pt>
                <c:pt idx="2">
                  <c:v>$60,000 to $100,000</c:v>
                </c:pt>
                <c:pt idx="3">
                  <c:v>$100,000 to $150,000</c:v>
                </c:pt>
                <c:pt idx="4">
                  <c:v>$150,000 or more</c:v>
                </c:pt>
              </c:strCache>
            </c:strRef>
          </c:cat>
          <c:val>
            <c:numRef>
              <c:f>Sheet4!$C$5:$C$9</c:f>
              <c:numCache>
                <c:formatCode>General</c:formatCode>
                <c:ptCount val="5"/>
                <c:pt idx="0">
                  <c:v>0.21959999999999999</c:v>
                </c:pt>
                <c:pt idx="1">
                  <c:v>0.21729999999999999</c:v>
                </c:pt>
                <c:pt idx="2">
                  <c:v>0.22559999999999999</c:v>
                </c:pt>
                <c:pt idx="3">
                  <c:v>0.15240000000000001</c:v>
                </c:pt>
                <c:pt idx="4">
                  <c:v>0.18509999999999999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AE-4EC9-939B-FDE6A851F1E9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Sheet4!$B$5:$B$9</c:f>
              <c:strCache>
                <c:ptCount val="5"/>
                <c:pt idx="0">
                  <c:v>Less than $30,000</c:v>
                </c:pt>
                <c:pt idx="1">
                  <c:v>$30,000 to $60,000</c:v>
                </c:pt>
                <c:pt idx="2">
                  <c:v>$60,000 to $100,000</c:v>
                </c:pt>
                <c:pt idx="3">
                  <c:v>$100,000 to $150,000</c:v>
                </c:pt>
                <c:pt idx="4">
                  <c:v>$150,000 or more</c:v>
                </c:pt>
              </c:strCache>
            </c:strRef>
          </c:cat>
          <c:val>
            <c:numRef>
              <c:f>Sheet4!$D$5:$D$9</c:f>
              <c:numCache>
                <c:formatCode>General</c:formatCode>
                <c:ptCount val="5"/>
                <c:pt idx="0">
                  <c:v>0.29959999999999998</c:v>
                </c:pt>
                <c:pt idx="1">
                  <c:v>0.26069999999999999</c:v>
                </c:pt>
                <c:pt idx="2">
                  <c:v>0.24110000000000001</c:v>
                </c:pt>
                <c:pt idx="3">
                  <c:v>0.14580000000000001</c:v>
                </c:pt>
                <c:pt idx="4">
                  <c:v>5.28E-2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AE-4EC9-939B-FDE6A851F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49504"/>
        <c:axId val="121504128"/>
      </c:barChart>
      <c:catAx>
        <c:axId val="1221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21504128"/>
        <c:crosses val="autoZero"/>
        <c:auto val="1"/>
        <c:lblAlgn val="ctr"/>
        <c:lblOffset val="100"/>
        <c:noMultiLvlLbl val="0"/>
      </c:catAx>
      <c:valAx>
        <c:axId val="12150412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2214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Sheet1!$B$8:$F$8</c:f>
              <c:strCache>
                <c:ptCount val="5"/>
                <c:pt idx="0">
                  <c:v>Less than $14,400</c:v>
                </c:pt>
                <c:pt idx="1">
                  <c:v>$14,400 to $30,000</c:v>
                </c:pt>
                <c:pt idx="2">
                  <c:v>$30,000 to $48,000</c:v>
                </c:pt>
                <c:pt idx="3">
                  <c:v>$48,000 to $78,000</c:v>
                </c:pt>
                <c:pt idx="4">
                  <c:v>$78,000 or more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43-4F30-8499-DBF5F6475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81760"/>
        <c:axId val="122583296"/>
      </c:barChart>
      <c:catAx>
        <c:axId val="1225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583296"/>
        <c:crosses val="autoZero"/>
        <c:auto val="1"/>
        <c:lblAlgn val="ctr"/>
        <c:lblOffset val="100"/>
        <c:noMultiLvlLbl val="0"/>
      </c:catAx>
      <c:valAx>
        <c:axId val="122583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5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185567010309E-2"/>
          <c:y val="2.1009631344384799E-2"/>
          <c:w val="0.96219931271477699"/>
          <c:h val="0.83852122340388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Sheet1!$B$8:$F$8</c:f>
              <c:strCache>
                <c:ptCount val="5"/>
                <c:pt idx="0">
                  <c:v>Less than $14,400</c:v>
                </c:pt>
                <c:pt idx="1">
                  <c:v>$14,400 to $30,000</c:v>
                </c:pt>
                <c:pt idx="2">
                  <c:v>$30,000 to $48,000</c:v>
                </c:pt>
                <c:pt idx="3">
                  <c:v>$48,000 to $78,000</c:v>
                </c:pt>
                <c:pt idx="4">
                  <c:v>$78,000 or more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0.22395513958367</c:v>
                </c:pt>
                <c:pt idx="1">
                  <c:v>0.243322540602946</c:v>
                </c:pt>
                <c:pt idx="2">
                  <c:v>0.35710161774677901</c:v>
                </c:pt>
                <c:pt idx="3">
                  <c:v>0.50151646106702297</c:v>
                </c:pt>
                <c:pt idx="4">
                  <c:v>0.72879467485919103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2-481F-948C-3CEB5607C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79584"/>
        <c:axId val="122181120"/>
      </c:barChart>
      <c:catAx>
        <c:axId val="1221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181120"/>
        <c:crosses val="autoZero"/>
        <c:auto val="1"/>
        <c:lblAlgn val="ctr"/>
        <c:lblOffset val="100"/>
        <c:noMultiLvlLbl val="0"/>
      </c:catAx>
      <c:valAx>
        <c:axId val="122181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1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Sheet1!$H$8:$L$8</c:f>
              <c:strCache>
                <c:ptCount val="5"/>
                <c:pt idx="0">
                  <c:v>Less than $14,400</c:v>
                </c:pt>
                <c:pt idx="1">
                  <c:v>$14,400 to $30,000</c:v>
                </c:pt>
                <c:pt idx="2">
                  <c:v>$30,000 to $48,000</c:v>
                </c:pt>
                <c:pt idx="3">
                  <c:v>$48,000 to $78,000</c:v>
                </c:pt>
                <c:pt idx="4">
                  <c:v>$78,000 or more</c:v>
                </c:pt>
              </c:strCache>
            </c:strRef>
          </c:cat>
          <c:val>
            <c:numRef>
              <c:f>Sheet1!$H$7:$L$7</c:f>
              <c:numCache>
                <c:formatCode>0%</c:formatCode>
                <c:ptCount val="5"/>
                <c:pt idx="0">
                  <c:v>0.32068339519122202</c:v>
                </c:pt>
                <c:pt idx="1">
                  <c:v>0.31428980651209598</c:v>
                </c:pt>
                <c:pt idx="2">
                  <c:v>0.26434563595853899</c:v>
                </c:pt>
                <c:pt idx="3">
                  <c:v>0.20099787852596801</c:v>
                </c:pt>
                <c:pt idx="4">
                  <c:v>0.21064618535586299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0A-4244-A062-AC9580F4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899456"/>
        <c:axId val="122917632"/>
      </c:barChart>
      <c:catAx>
        <c:axId val="1228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917632"/>
        <c:crosses val="autoZero"/>
        <c:auto val="1"/>
        <c:lblAlgn val="ctr"/>
        <c:lblOffset val="100"/>
        <c:noMultiLvlLbl val="0"/>
      </c:catAx>
      <c:valAx>
        <c:axId val="122917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8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143953748604E-2"/>
          <c:y val="7.14934235322309E-3"/>
          <c:w val="0.96557120925027895"/>
          <c:h val="0.985701315293553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45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37-43B8-96F7-6DC06E835DF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ACS_17_1YR_S0804_with_ann!$E$1:$E$50</c:f>
              <c:strCache>
                <c:ptCount val="50"/>
                <c:pt idx="0">
                  <c:v>Memphis</c:v>
                </c:pt>
                <c:pt idx="1">
                  <c:v>Milwaukee</c:v>
                </c:pt>
                <c:pt idx="2">
                  <c:v>Albuquerque</c:v>
                </c:pt>
                <c:pt idx="3">
                  <c:v>Cleveland</c:v>
                </c:pt>
                <c:pt idx="4">
                  <c:v>San Jose</c:v>
                </c:pt>
                <c:pt idx="5">
                  <c:v>Honolulu</c:v>
                </c:pt>
                <c:pt idx="6">
                  <c:v>Tulsa</c:v>
                </c:pt>
                <c:pt idx="7">
                  <c:v>Oklahoma City</c:v>
                </c:pt>
                <c:pt idx="8">
                  <c:v>Detroit</c:v>
                </c:pt>
                <c:pt idx="9">
                  <c:v>Pittsburgh</c:v>
                </c:pt>
                <c:pt idx="10">
                  <c:v>Baltimore</c:v>
                </c:pt>
                <c:pt idx="11">
                  <c:v>El Paso</c:v>
                </c:pt>
                <c:pt idx="12">
                  <c:v>Kansas City</c:v>
                </c:pt>
                <c:pt idx="13">
                  <c:v>Philadelphia</c:v>
                </c:pt>
                <c:pt idx="14">
                  <c:v>Houston</c:v>
                </c:pt>
                <c:pt idx="15">
                  <c:v>Omaha</c:v>
                </c:pt>
                <c:pt idx="16">
                  <c:v>Washington DC</c:v>
                </c:pt>
                <c:pt idx="17">
                  <c:v>St. Louis</c:v>
                </c:pt>
                <c:pt idx="18">
                  <c:v>Indianapolis</c:v>
                </c:pt>
                <c:pt idx="19">
                  <c:v>Tampa</c:v>
                </c:pt>
                <c:pt idx="20">
                  <c:v>Columbus</c:v>
                </c:pt>
                <c:pt idx="21">
                  <c:v>New York</c:v>
                </c:pt>
                <c:pt idx="22">
                  <c:v>Salt Lake City</c:v>
                </c:pt>
                <c:pt idx="23">
                  <c:v>Louisville</c:v>
                </c:pt>
                <c:pt idx="24">
                  <c:v>Tucson</c:v>
                </c:pt>
                <c:pt idx="25">
                  <c:v>Minneapolis</c:v>
                </c:pt>
                <c:pt idx="26">
                  <c:v>Chicago</c:v>
                </c:pt>
                <c:pt idx="27">
                  <c:v>Los Angeles</c:v>
                </c:pt>
                <c:pt idx="28">
                  <c:v>Paradise</c:v>
                </c:pt>
                <c:pt idx="29">
                  <c:v>Orlando</c:v>
                </c:pt>
                <c:pt idx="30">
                  <c:v>San Antonio</c:v>
                </c:pt>
                <c:pt idx="31">
                  <c:v>Dallas</c:v>
                </c:pt>
                <c:pt idx="32">
                  <c:v>Atlanta</c:v>
                </c:pt>
                <c:pt idx="33">
                  <c:v>Irvine</c:v>
                </c:pt>
                <c:pt idx="34">
                  <c:v>San Diego</c:v>
                </c:pt>
                <c:pt idx="35">
                  <c:v>Boston</c:v>
                </c:pt>
                <c:pt idx="36">
                  <c:v>Las Vegas</c:v>
                </c:pt>
                <c:pt idx="37">
                  <c:v>Jacksonville</c:v>
                </c:pt>
                <c:pt idx="38">
                  <c:v>Fort Worth</c:v>
                </c:pt>
                <c:pt idx="39">
                  <c:v>Sacramento</c:v>
                </c:pt>
                <c:pt idx="40">
                  <c:v>Denver</c:v>
                </c:pt>
                <c:pt idx="41">
                  <c:v>Seattle</c:v>
                </c:pt>
                <c:pt idx="42">
                  <c:v>Phoenix</c:v>
                </c:pt>
                <c:pt idx="43">
                  <c:v>Austin</c:v>
                </c:pt>
                <c:pt idx="44">
                  <c:v>Charlotte</c:v>
                </c:pt>
                <c:pt idx="45">
                  <c:v>Portland</c:v>
                </c:pt>
                <c:pt idx="46">
                  <c:v>Nashville</c:v>
                </c:pt>
                <c:pt idx="47">
                  <c:v>San Francisco</c:v>
                </c:pt>
                <c:pt idx="48">
                  <c:v>Miami</c:v>
                </c:pt>
                <c:pt idx="49">
                  <c:v>Raleigh</c:v>
                </c:pt>
              </c:strCache>
            </c:strRef>
          </c:cat>
          <c:val>
            <c:numRef>
              <c:f>ACS_17_1YR_S0804_with_ann!$H$1:$H$50</c:f>
              <c:numCache>
                <c:formatCode>0%</c:formatCode>
                <c:ptCount val="50"/>
                <c:pt idx="0">
                  <c:v>-9.12106542275881E-3</c:v>
                </c:pt>
                <c:pt idx="1">
                  <c:v>-5.9641664557247298E-4</c:v>
                </c:pt>
                <c:pt idx="2">
                  <c:v>2.24434203087255E-3</c:v>
                </c:pt>
                <c:pt idx="3">
                  <c:v>3.3219719887113098E-3</c:v>
                </c:pt>
                <c:pt idx="4">
                  <c:v>9.5539175881237497E-3</c:v>
                </c:pt>
                <c:pt idx="5">
                  <c:v>1.7906267014356499E-2</c:v>
                </c:pt>
                <c:pt idx="6">
                  <c:v>2.0753133124027E-2</c:v>
                </c:pt>
                <c:pt idx="7">
                  <c:v>3.2133404049232199E-2</c:v>
                </c:pt>
                <c:pt idx="8">
                  <c:v>3.2319988321594099E-2</c:v>
                </c:pt>
                <c:pt idx="9">
                  <c:v>3.8836183858898997E-2</c:v>
                </c:pt>
                <c:pt idx="10">
                  <c:v>4.067670007226E-2</c:v>
                </c:pt>
                <c:pt idx="11">
                  <c:v>4.1164222374399102E-2</c:v>
                </c:pt>
                <c:pt idx="12">
                  <c:v>4.2674856565153997E-2</c:v>
                </c:pt>
                <c:pt idx="13">
                  <c:v>4.53995777736785E-2</c:v>
                </c:pt>
                <c:pt idx="14">
                  <c:v>5.1795267898724399E-2</c:v>
                </c:pt>
                <c:pt idx="15">
                  <c:v>5.2321318881645401E-2</c:v>
                </c:pt>
                <c:pt idx="16">
                  <c:v>5.6532685324450702E-2</c:v>
                </c:pt>
                <c:pt idx="17">
                  <c:v>5.7042685055188801E-2</c:v>
                </c:pt>
                <c:pt idx="18">
                  <c:v>6.1048876286982599E-2</c:v>
                </c:pt>
                <c:pt idx="19">
                  <c:v>6.2665400989529399E-2</c:v>
                </c:pt>
                <c:pt idx="20">
                  <c:v>6.8935674024700702E-2</c:v>
                </c:pt>
                <c:pt idx="21">
                  <c:v>7.1614056022874698E-2</c:v>
                </c:pt>
                <c:pt idx="22">
                  <c:v>7.3240412422495599E-2</c:v>
                </c:pt>
                <c:pt idx="23">
                  <c:v>7.3868031618350996E-2</c:v>
                </c:pt>
                <c:pt idx="24">
                  <c:v>7.5489249793668806E-2</c:v>
                </c:pt>
                <c:pt idx="25">
                  <c:v>7.91448850621599E-2</c:v>
                </c:pt>
                <c:pt idx="26">
                  <c:v>8.3305192153626806E-2</c:v>
                </c:pt>
                <c:pt idx="27">
                  <c:v>8.4423279351313094E-2</c:v>
                </c:pt>
                <c:pt idx="28">
                  <c:v>8.53123205256415E-2</c:v>
                </c:pt>
                <c:pt idx="29">
                  <c:v>8.9173836650090196E-2</c:v>
                </c:pt>
                <c:pt idx="30">
                  <c:v>8.9832189450250302E-2</c:v>
                </c:pt>
                <c:pt idx="31">
                  <c:v>9.4196394818802001E-2</c:v>
                </c:pt>
                <c:pt idx="32">
                  <c:v>0.102988226844742</c:v>
                </c:pt>
                <c:pt idx="33">
                  <c:v>0.10774974408382</c:v>
                </c:pt>
                <c:pt idx="34">
                  <c:v>0.109079250846839</c:v>
                </c:pt>
                <c:pt idx="35">
                  <c:v>0.109159649991745</c:v>
                </c:pt>
                <c:pt idx="36">
                  <c:v>0.112560340238191</c:v>
                </c:pt>
                <c:pt idx="37">
                  <c:v>0.113519510626265</c:v>
                </c:pt>
                <c:pt idx="38">
                  <c:v>0.11773481086632701</c:v>
                </c:pt>
                <c:pt idx="39">
                  <c:v>0.127582112100498</c:v>
                </c:pt>
                <c:pt idx="40">
                  <c:v>0.13492705736550401</c:v>
                </c:pt>
                <c:pt idx="41">
                  <c:v>0.14512051614244401</c:v>
                </c:pt>
                <c:pt idx="42">
                  <c:v>0.14897312787831499</c:v>
                </c:pt>
                <c:pt idx="43">
                  <c:v>0.15141838301386801</c:v>
                </c:pt>
                <c:pt idx="44">
                  <c:v>0.15655809449317501</c:v>
                </c:pt>
                <c:pt idx="45">
                  <c:v>0.158147628877601</c:v>
                </c:pt>
                <c:pt idx="46">
                  <c:v>0.158786668751428</c:v>
                </c:pt>
                <c:pt idx="47">
                  <c:v>0.17032848408567899</c:v>
                </c:pt>
                <c:pt idx="48">
                  <c:v>0.17397962549357801</c:v>
                </c:pt>
                <c:pt idx="49">
                  <c:v>0.194070528095798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37-43B8-96F7-6DC06E835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56928"/>
        <c:axId val="60158720"/>
      </c:barChart>
      <c:catAx>
        <c:axId val="601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0158720"/>
        <c:crosses val="autoZero"/>
        <c:auto val="1"/>
        <c:lblAlgn val="ctr"/>
        <c:lblOffset val="100"/>
        <c:noMultiLvlLbl val="0"/>
      </c:catAx>
      <c:valAx>
        <c:axId val="60158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015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EA-49EC-A404-E898D16B2B9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ACS_17_1YR_S1501_with_ann!$C$2:$C$51</c:f>
              <c:strCache>
                <c:ptCount val="50"/>
                <c:pt idx="0">
                  <c:v>Riverside</c:v>
                </c:pt>
                <c:pt idx="1">
                  <c:v>Las Vegas</c:v>
                </c:pt>
                <c:pt idx="2">
                  <c:v>San Juan</c:v>
                </c:pt>
                <c:pt idx="3">
                  <c:v>Memphis</c:v>
                </c:pt>
                <c:pt idx="4">
                  <c:v>San Antonio</c:v>
                </c:pt>
                <c:pt idx="5">
                  <c:v>Louisville</c:v>
                </c:pt>
                <c:pt idx="6">
                  <c:v>New Orleans</c:v>
                </c:pt>
                <c:pt idx="7">
                  <c:v>Tampa</c:v>
                </c:pt>
                <c:pt idx="8">
                  <c:v>Birmingham</c:v>
                </c:pt>
                <c:pt idx="9">
                  <c:v>Jacksonville</c:v>
                </c:pt>
                <c:pt idx="10">
                  <c:v>Cleveland</c:v>
                </c:pt>
                <c:pt idx="11">
                  <c:v>Oklahoma City</c:v>
                </c:pt>
                <c:pt idx="12">
                  <c:v>Detroit</c:v>
                </c:pt>
                <c:pt idx="13">
                  <c:v>Phoenix</c:v>
                </c:pt>
                <c:pt idx="14">
                  <c:v>Providence</c:v>
                </c:pt>
                <c:pt idx="15">
                  <c:v>Orlando</c:v>
                </c:pt>
                <c:pt idx="16">
                  <c:v>Miami</c:v>
                </c:pt>
                <c:pt idx="17">
                  <c:v>Virginia Beach</c:v>
                </c:pt>
                <c:pt idx="18">
                  <c:v>Houston</c:v>
                </c:pt>
                <c:pt idx="19">
                  <c:v>Buffalo</c:v>
                </c:pt>
                <c:pt idx="20">
                  <c:v>Sacramento</c:v>
                </c:pt>
                <c:pt idx="21">
                  <c:v>Cincinnati</c:v>
                </c:pt>
                <c:pt idx="22">
                  <c:v>Los Angeles</c:v>
                </c:pt>
                <c:pt idx="23">
                  <c:v>St. Louis</c:v>
                </c:pt>
                <c:pt idx="24">
                  <c:v>Dallas</c:v>
                </c:pt>
                <c:pt idx="25">
                  <c:v>Pittsburgh</c:v>
                </c:pt>
                <c:pt idx="26">
                  <c:v>Charlotte</c:v>
                </c:pt>
                <c:pt idx="27">
                  <c:v>Indianapolis</c:v>
                </c:pt>
                <c:pt idx="28">
                  <c:v>Milwaukee</c:v>
                </c:pt>
                <c:pt idx="29">
                  <c:v>Columbus</c:v>
                </c:pt>
                <c:pt idx="30">
                  <c:v>Nashville</c:v>
                </c:pt>
                <c:pt idx="31">
                  <c:v>Kansas City</c:v>
                </c:pt>
                <c:pt idx="32">
                  <c:v>Richmond</c:v>
                </c:pt>
                <c:pt idx="33">
                  <c:v>Philadelphia</c:v>
                </c:pt>
                <c:pt idx="34">
                  <c:v>Chicago</c:v>
                </c:pt>
                <c:pt idx="35">
                  <c:v>Atlanta</c:v>
                </c:pt>
                <c:pt idx="36">
                  <c:v>Hartford</c:v>
                </c:pt>
                <c:pt idx="37">
                  <c:v>San Diego</c:v>
                </c:pt>
                <c:pt idx="38">
                  <c:v>Baltimore</c:v>
                </c:pt>
                <c:pt idx="39">
                  <c:v>New York</c:v>
                </c:pt>
                <c:pt idx="40">
                  <c:v>Portland</c:v>
                </c:pt>
                <c:pt idx="41">
                  <c:v>Minneapolis</c:v>
                </c:pt>
                <c:pt idx="42">
                  <c:v>Seattle</c:v>
                </c:pt>
                <c:pt idx="43">
                  <c:v>Denver</c:v>
                </c:pt>
                <c:pt idx="44">
                  <c:v>Austin</c:v>
                </c:pt>
                <c:pt idx="45">
                  <c:v>Raleigh</c:v>
                </c:pt>
                <c:pt idx="46">
                  <c:v>Boston</c:v>
                </c:pt>
                <c:pt idx="47">
                  <c:v>San Francisco</c:v>
                </c:pt>
                <c:pt idx="48">
                  <c:v>San Jose</c:v>
                </c:pt>
                <c:pt idx="49">
                  <c:v>Washington DC</c:v>
                </c:pt>
              </c:strCache>
            </c:strRef>
          </c:cat>
          <c:val>
            <c:numRef>
              <c:f>ACS_17_1YR_S1501_with_ann!$E$2:$E$51</c:f>
              <c:numCache>
                <c:formatCode>General</c:formatCode>
                <c:ptCount val="50"/>
                <c:pt idx="0">
                  <c:v>21.4</c:v>
                </c:pt>
                <c:pt idx="1">
                  <c:v>24.4</c:v>
                </c:pt>
                <c:pt idx="2">
                  <c:v>27.7</c:v>
                </c:pt>
                <c:pt idx="3">
                  <c:v>27.8</c:v>
                </c:pt>
                <c:pt idx="4">
                  <c:v>28.1</c:v>
                </c:pt>
                <c:pt idx="5">
                  <c:v>28.8</c:v>
                </c:pt>
                <c:pt idx="6">
                  <c:v>29.5</c:v>
                </c:pt>
                <c:pt idx="7">
                  <c:v>30</c:v>
                </c:pt>
                <c:pt idx="8">
                  <c:v>30.5</c:v>
                </c:pt>
                <c:pt idx="9">
                  <c:v>30.7</c:v>
                </c:pt>
                <c:pt idx="10">
                  <c:v>30.8</c:v>
                </c:pt>
                <c:pt idx="11">
                  <c:v>31</c:v>
                </c:pt>
                <c:pt idx="12">
                  <c:v>31.1</c:v>
                </c:pt>
                <c:pt idx="13">
                  <c:v>31.1</c:v>
                </c:pt>
                <c:pt idx="14">
                  <c:v>31.9</c:v>
                </c:pt>
                <c:pt idx="15">
                  <c:v>32.1</c:v>
                </c:pt>
                <c:pt idx="16">
                  <c:v>32.1</c:v>
                </c:pt>
                <c:pt idx="17">
                  <c:v>32.1</c:v>
                </c:pt>
                <c:pt idx="18">
                  <c:v>32.4</c:v>
                </c:pt>
                <c:pt idx="19">
                  <c:v>32.5</c:v>
                </c:pt>
                <c:pt idx="20">
                  <c:v>32.700000000000003</c:v>
                </c:pt>
                <c:pt idx="21">
                  <c:v>33.200000000000003</c:v>
                </c:pt>
                <c:pt idx="22">
                  <c:v>34.200000000000003</c:v>
                </c:pt>
                <c:pt idx="23">
                  <c:v>34.6</c:v>
                </c:pt>
                <c:pt idx="24">
                  <c:v>34.6</c:v>
                </c:pt>
                <c:pt idx="25">
                  <c:v>35.1</c:v>
                </c:pt>
                <c:pt idx="26">
                  <c:v>35.5</c:v>
                </c:pt>
                <c:pt idx="27">
                  <c:v>35.6</c:v>
                </c:pt>
                <c:pt idx="28">
                  <c:v>35.799999999999997</c:v>
                </c:pt>
                <c:pt idx="29">
                  <c:v>35.9</c:v>
                </c:pt>
                <c:pt idx="30">
                  <c:v>36</c:v>
                </c:pt>
                <c:pt idx="31">
                  <c:v>36.5</c:v>
                </c:pt>
                <c:pt idx="32">
                  <c:v>36.799999999999997</c:v>
                </c:pt>
                <c:pt idx="33">
                  <c:v>37.700000000000003</c:v>
                </c:pt>
                <c:pt idx="34">
                  <c:v>37.700000000000003</c:v>
                </c:pt>
                <c:pt idx="35">
                  <c:v>37.9</c:v>
                </c:pt>
                <c:pt idx="36">
                  <c:v>38.299999999999997</c:v>
                </c:pt>
                <c:pt idx="37">
                  <c:v>38.799999999999997</c:v>
                </c:pt>
                <c:pt idx="38">
                  <c:v>39.5</c:v>
                </c:pt>
                <c:pt idx="39">
                  <c:v>39.6</c:v>
                </c:pt>
                <c:pt idx="40">
                  <c:v>40.299999999999997</c:v>
                </c:pt>
                <c:pt idx="41">
                  <c:v>41.7</c:v>
                </c:pt>
                <c:pt idx="42">
                  <c:v>41.9</c:v>
                </c:pt>
                <c:pt idx="43">
                  <c:v>43.9</c:v>
                </c:pt>
                <c:pt idx="44">
                  <c:v>44.8</c:v>
                </c:pt>
                <c:pt idx="45">
                  <c:v>46.2</c:v>
                </c:pt>
                <c:pt idx="46">
                  <c:v>47.6</c:v>
                </c:pt>
                <c:pt idx="47">
                  <c:v>49.3</c:v>
                </c:pt>
                <c:pt idx="48">
                  <c:v>50.8</c:v>
                </c:pt>
                <c:pt idx="49">
                  <c:v>50.8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A-49EC-A404-E898D16B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790336"/>
        <c:axId val="107791872"/>
      </c:barChart>
      <c:catAx>
        <c:axId val="10779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791872"/>
        <c:crosses val="autoZero"/>
        <c:auto val="1"/>
        <c:lblAlgn val="ctr"/>
        <c:lblOffset val="100"/>
        <c:noMultiLvlLbl val="0"/>
      </c:catAx>
      <c:valAx>
        <c:axId val="10779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7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19-4AEB-936D-9D33FCD57CD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19-4AEB-936D-9D33FCD57C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Sheet1!$C$22:$C$23</c:f>
              <c:strCache>
                <c:ptCount val="2"/>
                <c:pt idx="0">
                  <c:v>Professional &amp; Technical Services</c:v>
                </c:pt>
                <c:pt idx="1">
                  <c:v>All Industries</c:v>
                </c:pt>
              </c:strCache>
            </c:strRef>
          </c:cat>
          <c:val>
            <c:numRef>
              <c:f>Sheet1!$D$22:$D$23</c:f>
              <c:numCache>
                <c:formatCode>General</c:formatCode>
                <c:ptCount val="2"/>
                <c:pt idx="0">
                  <c:v>0.38700000000000001</c:v>
                </c:pt>
                <c:pt idx="1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19-4AEB-936D-9D33FCD57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84320"/>
        <c:axId val="108185856"/>
      </c:barChart>
      <c:catAx>
        <c:axId val="10818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185856"/>
        <c:crosses val="autoZero"/>
        <c:auto val="1"/>
        <c:lblAlgn val="ctr"/>
        <c:lblOffset val="100"/>
        <c:noMultiLvlLbl val="0"/>
      </c:catAx>
      <c:valAx>
        <c:axId val="108185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84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C-4D25-8CAD-E367EFA62F5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C-4D25-8CAD-E367EFA62F59}"/>
              </c:ext>
            </c:extLst>
          </c:dPt>
          <c:dLbls>
            <c:dLbl>
              <c:idx val="0"/>
              <c:layout>
                <c:manualLayout>
                  <c:x val="-2.7777777777777801E-3"/>
                  <c:y val="-3.23232282098811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85,400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CC-4D25-8CAD-E367EFA62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58,500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CC-4D25-8CAD-E367EFA62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Sheet1!$C$22:$C$23</c:f>
              <c:strCache>
                <c:ptCount val="2"/>
                <c:pt idx="0">
                  <c:v>Professional &amp; Technical Services</c:v>
                </c:pt>
                <c:pt idx="1">
                  <c:v>All Industries</c:v>
                </c:pt>
              </c:strCache>
            </c:strRef>
          </c:cat>
          <c:val>
            <c:numRef>
              <c:f>Sheet1!$E$22:$E$23</c:f>
              <c:numCache>
                <c:formatCode>_("$"* #,##0_);_("$"* \(#,##0\);_("$"* "-"??_);_(@_)</c:formatCode>
                <c:ptCount val="2"/>
                <c:pt idx="0">
                  <c:v>81400</c:v>
                </c:pt>
                <c:pt idx="1">
                  <c:v>56700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CC-4D25-8CAD-E367EFA62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82336"/>
        <c:axId val="108783872"/>
      </c:barChart>
      <c:catAx>
        <c:axId val="10878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783872"/>
        <c:crosses val="autoZero"/>
        <c:auto val="1"/>
        <c:lblAlgn val="ctr"/>
        <c:lblOffset val="100"/>
        <c:noMultiLvlLbl val="0"/>
      </c:catAx>
      <c:valAx>
        <c:axId val="10878387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8782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B-4683-8BF1-849B6526C5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B-4683-8BF1-849B6526C52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'STEM college B15012'!$D$18:$E$18</c:f>
              <c:strCache>
                <c:ptCount val="2"/>
                <c:pt idx="0">
                  <c:v>Computer, Engineering &amp; Science Occupations</c:v>
                </c:pt>
                <c:pt idx="1">
                  <c:v>All Occupations</c:v>
                </c:pt>
              </c:strCache>
            </c:strRef>
          </c:cat>
          <c:val>
            <c:numRef>
              <c:f>'STEM college B15012'!$D$19:$E$19</c:f>
              <c:numCache>
                <c:formatCode>0%</c:formatCode>
                <c:ptCount val="2"/>
                <c:pt idx="0">
                  <c:v>0.436</c:v>
                </c:pt>
                <c:pt idx="1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7B-4683-8BF1-849B6526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19744"/>
        <c:axId val="59521280"/>
      </c:barChart>
      <c:catAx>
        <c:axId val="5951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59521280"/>
        <c:crosses val="autoZero"/>
        <c:auto val="1"/>
        <c:lblAlgn val="ctr"/>
        <c:lblOffset val="100"/>
        <c:noMultiLvlLbl val="0"/>
      </c:catAx>
      <c:valAx>
        <c:axId val="59521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9519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Sheet1!$J$30:$J$34</c:f>
              <c:strCache>
                <c:ptCount val="5"/>
                <c:pt idx="0">
                  <c:v>Less than $29,600</c:v>
                </c:pt>
                <c:pt idx="1">
                  <c:v>$29,600 to $53,000</c:v>
                </c:pt>
                <c:pt idx="2">
                  <c:v>$53,000 to $78,700</c:v>
                </c:pt>
                <c:pt idx="3">
                  <c:v>$78,700 to $118,500</c:v>
                </c:pt>
                <c:pt idx="4">
                  <c:v>More than $118,500</c:v>
                </c:pt>
              </c:strCache>
            </c:strRef>
          </c:cat>
          <c:val>
            <c:numRef>
              <c:f>Sheet1!$K$30:$K$34</c:f>
              <c:numCache>
                <c:formatCode>_(* #,##0_);_(* \(#,##0\);_(* "-"??_);_(@_)</c:formatCode>
                <c:ptCount val="5"/>
                <c:pt idx="0">
                  <c:v>155573.20000000001</c:v>
                </c:pt>
                <c:pt idx="1">
                  <c:v>155573.20000000001</c:v>
                </c:pt>
                <c:pt idx="2">
                  <c:v>155573.20000000001</c:v>
                </c:pt>
                <c:pt idx="3">
                  <c:v>155573.20000000001</c:v>
                </c:pt>
                <c:pt idx="4">
                  <c:v>155573.20000000001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A1-4028-A48A-370E0440C342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Sheet1!$J$30:$J$34</c:f>
              <c:strCache>
                <c:ptCount val="5"/>
                <c:pt idx="0">
                  <c:v>Less than $29,600</c:v>
                </c:pt>
                <c:pt idx="1">
                  <c:v>$29,600 to $53,000</c:v>
                </c:pt>
                <c:pt idx="2">
                  <c:v>$53,000 to $78,700</c:v>
                </c:pt>
                <c:pt idx="3">
                  <c:v>$78,700 to $118,500</c:v>
                </c:pt>
                <c:pt idx="4">
                  <c:v>More than $118,500</c:v>
                </c:pt>
              </c:strCache>
            </c:strRef>
          </c:cat>
          <c:val>
            <c:numRef>
              <c:f>Sheet1!$L$30:$L$34</c:f>
              <c:numCache>
                <c:formatCode>_(* #,##0_);_(* \(#,##0\);_(* "-"??_);_(@_)</c:formatCode>
                <c:ptCount val="5"/>
                <c:pt idx="0">
                  <c:v>160974</c:v>
                </c:pt>
                <c:pt idx="1">
                  <c:v>157430.99999999991</c:v>
                </c:pt>
                <c:pt idx="2">
                  <c:v>148391</c:v>
                </c:pt>
                <c:pt idx="3">
                  <c:v>180955.00000000009</c:v>
                </c:pt>
                <c:pt idx="4">
                  <c:v>226019.99999999991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A1-4028-A48A-370E0440C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43072"/>
        <c:axId val="117844608"/>
      </c:barChart>
      <c:catAx>
        <c:axId val="1178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7844608"/>
        <c:crosses val="autoZero"/>
        <c:auto val="0"/>
        <c:lblAlgn val="ctr"/>
        <c:lblOffset val="100"/>
        <c:noMultiLvlLbl val="0"/>
      </c:catAx>
      <c:valAx>
        <c:axId val="117844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78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Sheet1!$J$2:$J$6</c:f>
              <c:strCache>
                <c:ptCount val="5"/>
                <c:pt idx="0">
                  <c:v>Less than $23,200</c:v>
                </c:pt>
                <c:pt idx="1">
                  <c:v>$23,200 to $42,600</c:v>
                </c:pt>
                <c:pt idx="2">
                  <c:v>$42,600 to $66,700</c:v>
                </c:pt>
                <c:pt idx="3">
                  <c:v>$66,700 to $107,200</c:v>
                </c:pt>
                <c:pt idx="4">
                  <c:v>More than $107,200</c:v>
                </c:pt>
              </c:strCache>
            </c:strRef>
          </c:cat>
          <c:val>
            <c:numRef>
              <c:f>Sheet1!$K$2:$K$6</c:f>
              <c:numCache>
                <c:formatCode>_(* #,##0_);_(* \(#,##0\);_(* "-"??_);_(@_)</c:formatCode>
                <c:ptCount val="5"/>
                <c:pt idx="0">
                  <c:v>46944.4</c:v>
                </c:pt>
                <c:pt idx="1">
                  <c:v>46944.4</c:v>
                </c:pt>
                <c:pt idx="2">
                  <c:v>46944.4</c:v>
                </c:pt>
                <c:pt idx="3">
                  <c:v>46944.4</c:v>
                </c:pt>
                <c:pt idx="4">
                  <c:v>46944.4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46-4400-B47E-351761032AA1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Sheet1!$J$2:$J$6</c:f>
              <c:strCache>
                <c:ptCount val="5"/>
                <c:pt idx="0">
                  <c:v>Less than $23,200</c:v>
                </c:pt>
                <c:pt idx="1">
                  <c:v>$23,200 to $42,600</c:v>
                </c:pt>
                <c:pt idx="2">
                  <c:v>$42,600 to $66,700</c:v>
                </c:pt>
                <c:pt idx="3">
                  <c:v>$66,700 to $107,200</c:v>
                </c:pt>
                <c:pt idx="4">
                  <c:v>More than $107,200</c:v>
                </c:pt>
              </c:strCache>
            </c:strRef>
          </c:cat>
          <c:val>
            <c:numRef>
              <c:f>Sheet1!$L$2:$L$6</c:f>
              <c:numCache>
                <c:formatCode>_(* #,##0_);_(* \(#,##0\);_(* "-"??_);_(@_)</c:formatCode>
                <c:ptCount val="5"/>
                <c:pt idx="0">
                  <c:v>48617.427000000003</c:v>
                </c:pt>
                <c:pt idx="1">
                  <c:v>39053.343000000008</c:v>
                </c:pt>
                <c:pt idx="2">
                  <c:v>45163.73</c:v>
                </c:pt>
                <c:pt idx="3">
                  <c:v>57915.841999999997</c:v>
                </c:pt>
                <c:pt idx="4">
                  <c:v>74918.658000000025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46-4400-B47E-351761032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49472"/>
        <c:axId val="121459456"/>
      </c:barChart>
      <c:catAx>
        <c:axId val="1214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21459456"/>
        <c:crosses val="autoZero"/>
        <c:auto val="0"/>
        <c:lblAlgn val="ctr"/>
        <c:lblOffset val="100"/>
        <c:noMultiLvlLbl val="0"/>
      </c:catAx>
      <c:valAx>
        <c:axId val="1214594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214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Sheet1!$L$1:$L$13</c:f>
              <c:numCache>
                <c:formatCode>_("$"* #,##0_);_("$"* \(#,##0\);_("$"* "-"??_);_(@_)</c:formatCode>
                <c:ptCount val="13"/>
                <c:pt idx="0">
                  <c:v>77418.399027617095</c:v>
                </c:pt>
                <c:pt idx="1">
                  <c:v>78419.141550732107</c:v>
                </c:pt>
                <c:pt idx="2">
                  <c:v>78411.977570491508</c:v>
                </c:pt>
                <c:pt idx="3">
                  <c:v>84212.139510027642</c:v>
                </c:pt>
                <c:pt idx="4">
                  <c:v>80085.603723244654</c:v>
                </c:pt>
                <c:pt idx="5">
                  <c:v>77958.892839211403</c:v>
                </c:pt>
                <c:pt idx="6">
                  <c:v>78059.463913556494</c:v>
                </c:pt>
                <c:pt idx="7">
                  <c:v>81787.166510492068</c:v>
                </c:pt>
                <c:pt idx="8">
                  <c:v>86838.975887705441</c:v>
                </c:pt>
                <c:pt idx="9">
                  <c:v>85847.211563909397</c:v>
                </c:pt>
                <c:pt idx="10">
                  <c:v>90779.405936927113</c:v>
                </c:pt>
                <c:pt idx="11">
                  <c:v>95890.455474992603</c:v>
                </c:pt>
                <c:pt idx="12">
                  <c:v>94964.239020047782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DA-4903-9651-7A242374B6D6}"/>
            </c:ext>
          </c:extLst>
        </c:ser>
        <c:ser>
          <c:idx val="1"/>
          <c:order val="1"/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Sheet1!$M$1:$M$13</c:f>
              <c:numCache>
                <c:formatCode>_("$"* #,##0_);_("$"* \(#,##0\);_("$"* "-"??_);_(@_)</c:formatCode>
                <c:ptCount val="13"/>
                <c:pt idx="0">
                  <c:v>59776.171429999988</c:v>
                </c:pt>
                <c:pt idx="1">
                  <c:v>58959.96804</c:v>
                </c:pt>
                <c:pt idx="2">
                  <c:v>61379.824000000001</c:v>
                </c:pt>
                <c:pt idx="3">
                  <c:v>61078.850010000002</c:v>
                </c:pt>
                <c:pt idx="4">
                  <c:v>59253.785550000001</c:v>
                </c:pt>
                <c:pt idx="5">
                  <c:v>59116.94490000001</c:v>
                </c:pt>
                <c:pt idx="6">
                  <c:v>52555.016160000006</c:v>
                </c:pt>
                <c:pt idx="7">
                  <c:v>55872.825080000002</c:v>
                </c:pt>
                <c:pt idx="8">
                  <c:v>54551.827449999997</c:v>
                </c:pt>
                <c:pt idx="9">
                  <c:v>52833.866069999996</c:v>
                </c:pt>
                <c:pt idx="10">
                  <c:v>57319.980750000002</c:v>
                </c:pt>
                <c:pt idx="11">
                  <c:v>59333.444800000012</c:v>
                </c:pt>
                <c:pt idx="12">
                  <c:v>59963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DA-4903-9651-7A242374B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22368"/>
        <c:axId val="59736448"/>
      </c:lineChart>
      <c:catAx>
        <c:axId val="597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9736448"/>
        <c:crosses val="autoZero"/>
        <c:auto val="1"/>
        <c:lblAlgn val="ctr"/>
        <c:lblOffset val="100"/>
        <c:tickLblSkip val="2"/>
        <c:noMultiLvlLbl val="0"/>
      </c:catAx>
      <c:valAx>
        <c:axId val="59736448"/>
        <c:scaling>
          <c:orientation val="minMax"/>
          <c:max val="100000"/>
          <c:min val="400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ln>
            <a:noFill/>
          </a:ln>
        </c:spPr>
        <c:crossAx val="59722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DBC4-FBBD-4CEC-A917-F0B89F6845D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BCBF-6F93-470E-89CF-D8128E66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60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38327-65C3-4C1C-B10C-1D8D6C4BB6C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4515-DAF1-4E1A-8A83-EA3D9AE4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4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1" t="-2" r="-2700" b="31629"/>
          <a:stretch/>
        </p:blipFill>
        <p:spPr>
          <a:xfrm>
            <a:off x="0" y="3288996"/>
            <a:ext cx="1818870" cy="3111804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97000"/>
            <a:ext cx="2165604" cy="98999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34B283D-7409-1C48-8941-6CBDDDE0DB2A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937001"/>
            <a:ext cx="5943600" cy="9355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1F34-7068-8F48-80B5-225577C1346B}" type="datetime1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5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D187-FB2A-ED4F-BA14-203F170ECBF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9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D225-A3A4-AB4F-BFF6-98F7DC2183F0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6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7FF9-4194-4949-A776-1433C33DF570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3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A9F6-E61D-8D45-B94E-C5713F5C3BE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EAB6-9647-F146-BFE8-4365ACD699DE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7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C1BD-B654-8A4A-9964-7CE6DB9EB90E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0" y="58420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5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9B3-9AB1-2043-A801-6CE80BD5375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83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D53-4897-814F-95BB-957D0EB6F741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8AE-BA34-3545-B429-929D53ACEAE8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34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821DA0E-451A-0C4B-9A14-B71CC997DA67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6600"/>
            <a:ext cx="4040188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06600"/>
            <a:ext cx="4041775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E3AEFDA-E121-424F-891F-F91D11B33712}" type="datetime1">
              <a:rPr lang="en-US" smtClean="0"/>
              <a:t>2/19/2019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1803400"/>
            <a:ext cx="0" cy="3759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7D1FF0A-2AC5-1B4E-9556-C145247C2FBE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790A3BC-268D-C941-9431-A59F19FC79D7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79400"/>
            <a:ext cx="2362200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82601"/>
            <a:ext cx="6172200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41453"/>
            <a:ext cx="2362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F48FBD6-7BB1-3645-A4FF-8F9F249FE3CD}" type="datetime1">
              <a:rPr lang="en-US" smtClean="0"/>
              <a:t>2/19/2019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667000" y="58420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3C7CB46-E896-A445-853F-793C369A8AAE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55D-5DDC-F743-B2BF-A044B9335A9F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1" t="-2" r="-2700" b="31629"/>
          <a:stretch/>
        </p:blipFill>
        <p:spPr>
          <a:xfrm>
            <a:off x="0" y="3288996"/>
            <a:ext cx="1818870" cy="311180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97000"/>
            <a:ext cx="2165604" cy="9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91200" y="6400800"/>
            <a:ext cx="3352800" cy="482600"/>
          </a:xfrm>
          <a:prstGeom prst="rect">
            <a:avLst/>
          </a:prstGeom>
          <a:solidFill>
            <a:srgbClr val="007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3352800" cy="482600"/>
          </a:xfrm>
          <a:prstGeom prst="rect">
            <a:avLst/>
          </a:prstGeom>
          <a:solidFill>
            <a:srgbClr val="009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6400800"/>
            <a:ext cx="5486400" cy="482600"/>
          </a:xfrm>
          <a:prstGeom prst="rect">
            <a:avLst/>
          </a:prstGeom>
          <a:solidFill>
            <a:srgbClr val="9A8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16675"/>
            <a:ext cx="5181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12971"/>
            <a:ext cx="1295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FCA1203-C781-4B49-B456-017B1FDE3A09}" type="datetime1">
              <a:rPr lang="en-US" smtClean="0"/>
              <a:t>2/19/2019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0515"/>
            <a:ext cx="252920" cy="253550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38100" dist="12700" dir="4800000" algn="ctr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94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F1B8-4BBE-9049-8EF8-2ED1CD76025F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8991600" cy="1143000"/>
          </a:xfrm>
        </p:spPr>
        <p:txBody>
          <a:bodyPr/>
          <a:lstStyle/>
          <a:p>
            <a:r>
              <a:rPr lang="en-US" sz="3600" dirty="0" smtClean="0">
                <a:latin typeface="Arial Black" panose="020B0A04020102020204" pitchFamily="34" charset="0"/>
              </a:rPr>
              <a:t>Portland Economic Update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Assn. of Financial Professionals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endParaRPr lang="en-US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52600" y="5029200"/>
            <a:ext cx="5943600" cy="6349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562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Kaylor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Christian.R.Kaylor@oregon.gov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15298"/>
              </p:ext>
            </p:extLst>
          </p:nvPr>
        </p:nvGraphicFramePr>
        <p:xfrm>
          <a:off x="0" y="-1"/>
          <a:ext cx="64008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6241983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 Largest US Metros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S0701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815882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population age 25 to 34 with a college degree grew by 30% from 2010 to 2017 in the Portland region.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Among the 50 largest US Metros, that’s the 8th fastest growth rate. Tied with San Jose and Miami.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Millennials with College Degrees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Growth by US Metro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2010 to 2017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6241983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 Largest US Cities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S0804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523858"/>
              </p:ext>
            </p:extLst>
          </p:nvPr>
        </p:nvGraphicFramePr>
        <p:xfrm>
          <a:off x="1" y="0"/>
          <a:ext cx="67055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1615281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Portland enjoyed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fifth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fastest job growth rate among the 50 largest US cities. That’s more than twice the growth rate of the United States.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city of Portland added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67,341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jobs within the city limits from 2013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more than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Minneapolis, Tampa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Salt Lake City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combined.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Growth by US City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 to 2017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 Household Income Growth by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2010 to 2017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241983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 Largest US Regions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S1901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15281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enjoyed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21% increase in household income  in just 7 years.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increase of $12,265 from 2010 to 2017 brought Portland from being the 25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wealthiest to the 13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among the 50 largest US metros.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53797" y="1752600"/>
            <a:ext cx="1193557" cy="16016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119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72967"/>
              </p:ext>
            </p:extLst>
          </p:nvPr>
        </p:nvGraphicFramePr>
        <p:xfrm>
          <a:off x="23562" y="0"/>
          <a:ext cx="1491812" cy="6878711"/>
        </p:xfrm>
        <a:graphic>
          <a:graphicData uri="http://schemas.openxmlformats.org/drawingml/2006/table">
            <a:tbl>
              <a:tblPr/>
              <a:tblGrid>
                <a:gridCol w="858489">
                  <a:extLst>
                    <a:ext uri="{9D8B030D-6E8A-4147-A177-3AD203B41FA5}">
                      <a16:colId xmlns="" xmlns:a16="http://schemas.microsoft.com/office/drawing/2014/main" val="402132088"/>
                    </a:ext>
                  </a:extLst>
                </a:gridCol>
                <a:gridCol w="633323">
                  <a:extLst>
                    <a:ext uri="{9D8B030D-6E8A-4147-A177-3AD203B41FA5}">
                      <a16:colId xmlns="" xmlns:a16="http://schemas.microsoft.com/office/drawing/2014/main" val="4030531258"/>
                    </a:ext>
                  </a:extLst>
                </a:gridCol>
              </a:tblGrid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 DC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95,013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343939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94,362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0903742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82,090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7048335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Boston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76,462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61122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Baltimore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72,856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329299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Hartford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70,936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4486443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Seattle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70,918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632764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Minneapolis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70,091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0003056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69,613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659348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Diego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67,360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25164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66,021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1234924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Philadelphia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65,305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344180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Raleigh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65,019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42128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Beach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64,428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0356625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Chicago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64,191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805187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63,727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5295673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63,212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24432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Austin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62,662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023756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62,191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938605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61,207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45231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Houston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60,637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563955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Kansas City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60,611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5676194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Riverside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60,194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117364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Atlanta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59,782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718162"/>
                  </a:ext>
                </a:extLst>
              </a:tr>
              <a:tr h="718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Portland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59,666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897026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Providence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58,381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4269454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Cincinnati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57,973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4504518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 Vegas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57,821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7959008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Columbus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57,373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3587648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Louis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57,231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758716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Charlotte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56,710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241450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Phoenix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56,638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736566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Jacksonville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56,570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8841102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56,458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5236862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Rochester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56,443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613436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Milwaukee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55,951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119331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Indianapolis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54,932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8834296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54,180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823929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Nashville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53,929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407611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Pittsburgh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52,496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7594394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Orlando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52,246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44584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52,181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0189026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Oklahoma City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51,977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8861350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Cleveland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51,969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049171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Orleans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51,860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2016702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Memphis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51,009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2549623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50,981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120801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Louisville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50,223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7973025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Birmingham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49,704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9021388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Tampa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48,952 </a:t>
                      </a:r>
                    </a:p>
                  </a:txBody>
                  <a:tcPr marL="3906" marR="3906" marT="3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197318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6848"/>
              </p:ext>
            </p:extLst>
          </p:nvPr>
        </p:nvGraphicFramePr>
        <p:xfrm>
          <a:off x="2895600" y="11920"/>
          <a:ext cx="1704354" cy="6845600"/>
        </p:xfrm>
        <a:graphic>
          <a:graphicData uri="http://schemas.openxmlformats.org/drawingml/2006/table">
            <a:tbl>
              <a:tblPr/>
              <a:tblGrid>
                <a:gridCol w="978629">
                  <a:extLst>
                    <a:ext uri="{9D8B030D-6E8A-4147-A177-3AD203B41FA5}">
                      <a16:colId xmlns="" xmlns:a16="http://schemas.microsoft.com/office/drawing/2014/main" val="1806512588"/>
                    </a:ext>
                  </a:extLst>
                </a:gridCol>
                <a:gridCol w="725725">
                  <a:extLst>
                    <a:ext uri="{9D8B030D-6E8A-4147-A177-3AD203B41FA5}">
                      <a16:colId xmlns="" xmlns:a16="http://schemas.microsoft.com/office/drawing/2014/main" val="103380704"/>
                    </a:ext>
                  </a:extLst>
                </a:gridCol>
              </a:tblGrid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117,474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027948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101,714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596662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 DC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99,669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695596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Boston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85,691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33160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Seattle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82,133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450271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Baltimore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77,394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133748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Minneapolis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76,856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662982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76,643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54967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Diego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76,207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97587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75,368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48850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Austin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73,800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945466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Raleigh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72,576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13250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Portland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71,931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17945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Hartford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71,414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634904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69,992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97006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Philadelphia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68,572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201967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Chicago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68,403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301734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67,902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0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67,633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22690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67,382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5434504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Atlanta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65,381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096556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Providence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65,226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51549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Beach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64,255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67611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Nashville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63,939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7662742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Houston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63,802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61473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Columbus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63,764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2970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Kansas City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63,404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61490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Riverside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61,994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6946898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Cincinnati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61,653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0216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Louis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61,571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95788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Phoenix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61,506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983254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Charlotte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61,156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8958682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Indianapolis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59,566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92702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Milwaukee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59,448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90781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Jacksonville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58,709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0193902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Pittsburgh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58,521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669641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58,411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53718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Louisville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57,279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5839993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 Vegas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57,189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7315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Rochester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56,969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165372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56,774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409770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Oklahoma City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56,260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7730667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55,448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5710642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Orlando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55,089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249174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54,284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9131560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Birmingham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53,107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16955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Cleveland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52,489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302049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Tampa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52,212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7944914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Memphis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50,984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5577815"/>
                  </a:ext>
                </a:extLst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Orleans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50,528 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0874589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653796" y="3659018"/>
            <a:ext cx="1089404" cy="227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53796" y="3772609"/>
            <a:ext cx="1193558" cy="1485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53796" y="4648200"/>
            <a:ext cx="1193558" cy="92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 Household Income Growth by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 City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 to 2017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241983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 Largest US Cities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S1901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15281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enjoyed the 4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fastest increase in household income among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50 largest US cities.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25% increase in just 6 years.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increase of $13,290 from 2011 to 2017 brought Portland from being the 18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wealthiest city to the 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among the 50 largest US cities.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1295400"/>
            <a:ext cx="10668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119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19400" y="26456"/>
          <a:ext cx="1447800" cy="681354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94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110.8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104.7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Seattle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86.8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 DC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82.4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76.7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Virginia Beach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72.6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Oakland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70.6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67.8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Boston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Portland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66.2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Denver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65.2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Raleigh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040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Charlotte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61.4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60.9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Minneapolis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60.8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 Beach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60.6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 Worth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60.2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60.2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Colorado Springs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59.5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Nashville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57.7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57.6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Sacramento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56.9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Vegas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56.7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Phoenix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56.7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Omaha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56.4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Chicago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55.3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55.0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Oklahoma City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52.1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Louisville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52.0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Columbus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51.7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78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Jacksonville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51.5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Kansas City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51.3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Houston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Dallas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Wichita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Tampa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Albuquerque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Antonio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50.0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Fresno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48.6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Indianapolis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47.2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Baltimore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47.1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Tulsa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45.9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Paso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44.8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Tucson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41.6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Louis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41.4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Miami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40.3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Philadelphia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39.8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Memphis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39.3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Milwaukee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39.1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Cincinnati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38.9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Orleans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37.0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0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Detroit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30.3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1"/>
                  </a:ext>
                </a:extLst>
              </a:tr>
              <a:tr h="12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Cleveland</a:t>
                      </a:r>
                    </a:p>
                  </a:txBody>
                  <a:tcPr marL="5481" marR="5481" marT="5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29.0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0" y="5362"/>
          <a:ext cx="1600200" cy="6852637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$86.1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$78.5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Virginia Beach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$72.6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1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 DC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$71.0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Seattle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$68.6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$68.3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Raleigh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$58.5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 Beach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$57.6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Colorado Springs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$57.3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Oakland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Charlotte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$56.4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$56.2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$55.6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Boston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$55.2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Sacramento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$53.8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 Worth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$53.3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Denver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$53.2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Portland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$52.9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Vegas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$52.8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Minneapolis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$52.5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$51.9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Omaha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$51.2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Jacksonville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Wichita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Phoenix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Kansas City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Chicago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Albuquerque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$49.0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Oklahoma City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$48.3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Houston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$48.2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Nashville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$47.9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Antonio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$47.9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Louisville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$47.2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Paso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Dallas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Fresno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Columbus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Tulsa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Indianapolis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$43.8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Baltimore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$43.5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Tucson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Orleans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Memphis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Philadelphia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$38.5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Milwaukee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Miami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$32.1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Cleveland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$28.5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1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Detroit</a:t>
                      </a:r>
                    </a:p>
                  </a:txBody>
                  <a:tcPr marL="7032" marR="7032" marT="7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$28.3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1672087" y="381254"/>
            <a:ext cx="1075426" cy="3045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76400" y="89648"/>
            <a:ext cx="1075426" cy="1522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67774" y="5943600"/>
            <a:ext cx="1075426" cy="6029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171529"/>
              </p:ext>
            </p:extLst>
          </p:nvPr>
        </p:nvGraphicFramePr>
        <p:xfrm>
          <a:off x="0" y="2096"/>
          <a:ext cx="5638800" cy="685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0"/>
            <a:ext cx="388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Graduates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US Metro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9050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Portland Metro was the 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best educated major metro in the U.S. in 2017, with 40% of adults having at least a four year college degree.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Portland population with a college degree is more than Raleigh and Louisville combined.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&amp; Technical Services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752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42% Above Average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525" y="3048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Growth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2007 to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10446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Wages  2017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41910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Above Average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4350" y="790575"/>
            <a:ext cx="41148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Law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Architectural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Systems Design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Consulting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Research &amp; Development Firms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Advertising Firms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05400" y="790575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Lawyers - $122,790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Developers - $103,020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Analysts - $89,190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Civil Engineers - $84,400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Architects - $75,610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Accountants - $68,800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Scientists - $76,490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615194"/>
              </p:ext>
            </p:extLst>
          </p:nvPr>
        </p:nvGraphicFramePr>
        <p:xfrm>
          <a:off x="0" y="3427630"/>
          <a:ext cx="4572000" cy="343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403570"/>
              </p:ext>
            </p:extLst>
          </p:nvPr>
        </p:nvGraphicFramePr>
        <p:xfrm>
          <a:off x="4572000" y="3427630"/>
          <a:ext cx="4572000" cy="342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4191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0" y="0"/>
            <a:ext cx="4191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Computer, Engineering &amp; Science Occupation Growth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2010 to 2017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057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Portland Metro region added 30,751 jobs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Computer, Engineering &amp; Science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Occupations from 2010 to 2017.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growth of 44% is twice as fast as all occupations combined.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6365557"/>
            <a:ext cx="464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S2401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3068" y="1219200"/>
          <a:ext cx="591053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9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by Income Level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Region   2007 &amp;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85800" y="1171755"/>
          <a:ext cx="7772400" cy="568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9385" y="28217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-5%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6577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3057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4086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85800" y="1066801"/>
          <a:ext cx="7772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by Income Level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Portland  2007 &amp;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385" y="28217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-4%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-17%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6577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2098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3847" y="117175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5405"/>
              </p:ext>
            </p:extLst>
          </p:nvPr>
        </p:nvGraphicFramePr>
        <p:xfrm>
          <a:off x="0" y="0"/>
          <a:ext cx="9144000" cy="686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Up-Down Arrow 1"/>
          <p:cNvSpPr/>
          <p:nvPr/>
        </p:nvSpPr>
        <p:spPr>
          <a:xfrm>
            <a:off x="1447800" y="2645735"/>
            <a:ext cx="45719" cy="16214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8686800" y="838201"/>
            <a:ext cx="76200" cy="3429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96733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Gap of $18,000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30%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23713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Gap of $35,000</a:t>
            </a: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58%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219200" y="76200"/>
            <a:ext cx="6553200" cy="647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Household Income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  2005 to </a:t>
            </a:r>
            <a:r>
              <a:rPr lang="en-US" sz="2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8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East Portland vs Rest of City of Portland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64820"/>
            <a:ext cx="464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US Census, ACS Table S1901 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" y="-1"/>
            <a:ext cx="6916600" cy="692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9035" y="93583"/>
            <a:ext cx="2223052" cy="24314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Cranes by US City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Seattle : 59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: 44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Portland 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Fran : 29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DC 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NY 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Chicago : 26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Denver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East Multnomah County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615"/>
            <a:ext cx="9144000" cy="5529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2133600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West County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Household Income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Mean: $97,952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Median: $70,900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648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East County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Household Income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Mean: $69,338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Median: $60,000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311755"/>
              </p:ext>
            </p:extLst>
          </p:nvPr>
        </p:nvGraphicFramePr>
        <p:xfrm>
          <a:off x="609600" y="834044"/>
          <a:ext cx="7924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by Income Level  2017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East Multnomah County &amp; West Multnomah County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"/>
            <a:ext cx="8382000" cy="687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679332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$98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650" y="18610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$97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0" y="55626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$42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474" y="2362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$45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850" y="386399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$64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350" y="6087041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$58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7821" y="306584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$72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5687" y="1569371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$54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93870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$81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700" y="30596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$65 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" y="786884"/>
            <a:ext cx="9095794" cy="60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1303" y="152400"/>
            <a:ext cx="8229600" cy="9908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Millennials with College Degrees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25 – 34  2017 US Census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2286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962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124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32467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124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479" y="334171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70707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4673" y="499040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43051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08340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958" y="342233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8924" y="379587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539051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13716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workers reporting wages in 2017, 20% earned less than $14,400.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the other end of the range, 20% earned more than $78,000.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middle, 20% of workers earned between $30,000 and $48,000.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 by Income Quintile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Region - 2017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Multnomah, Washington, Clackamas and Clark Counties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2017 US Census, ACS PUMA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992575"/>
              </p:ext>
            </p:extLst>
          </p:nvPr>
        </p:nvGraphicFramePr>
        <p:xfrm>
          <a:off x="0" y="1371600"/>
          <a:ext cx="6400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8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371600"/>
          <a:ext cx="6400800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13716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workers earning less than $30,000 in 2017 only about one in four had a Bachelor’s degree.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workers earning more than $78,000 in 2017 about three out of four had a Bachelor’s degree.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Degree by Income Tier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Region - 2017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Multnomah, Washington, Clackamas and Clark Counties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2017 US Census, ACS PUMA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13716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workers earning less than $30,000 in 2017 about one in three are people of color.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workers earning more than $48,000 only about one in five are people of color.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 of Color by Income Tier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Region - 2017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Multnomah, Washington, Clackamas and Clark Counties</a:t>
            </a:r>
          </a:p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2017 US Census, ACS PUMA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807820"/>
              </p:ext>
            </p:extLst>
          </p:nvPr>
        </p:nvGraphicFramePr>
        <p:xfrm>
          <a:off x="0" y="1371601"/>
          <a:ext cx="6400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9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232"/>
            <a:ext cx="916896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91093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1085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3.6%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401" y="5638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67" y="180912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467" y="114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2467" y="307483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1" y="407166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9467" y="482536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97003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31956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8552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067" y="313118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0267" y="309382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180912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26593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3867" y="24285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3.4%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6868" y="24698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1167" y="411783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9634" y="497903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9134" y="356749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5867" y="441479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9134" y="41639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5767" y="370233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06167" y="34253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067" y="327483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TextBox 1024"/>
          <p:cNvSpPr txBox="1"/>
          <p:nvPr/>
        </p:nvSpPr>
        <p:spPr>
          <a:xfrm>
            <a:off x="0" y="172085"/>
            <a:ext cx="91440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 Growth by US State – 2018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Nov 2017 to Nov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" y="963468"/>
            <a:ext cx="9185976" cy="589453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0" y="76200"/>
            <a:ext cx="9144000" cy="647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 Growth by US State – 2011 to 2018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Oregon Job Growth was 19% from 2011 to 2018. The 10th Fastest in the US. </a:t>
            </a:r>
          </a:p>
          <a:p>
            <a:pPr algn="r"/>
            <a:endParaRPr lang="en-US" sz="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2128076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5913" y="3096837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5587" y="3384448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441347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878" y="367177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420" y="1591832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0668" y="5725501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6468" y="3338281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5985" y="3479874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8957" y="4504266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1845" y="501852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80" y="3647914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0668" y="4642766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0622" y="4267673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7444" y="2443520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76043" y="307963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1678" y="436708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77868" y="258201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4946" y="2783693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19546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7" y="1219200"/>
            <a:ext cx="8433196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0" y="76200"/>
            <a:ext cx="9144000" cy="647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Growth by US State – 2010 to 2017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Oregon Growth was 8.0% from 2010 to 2017. The 11th Fastest in the US. </a:t>
            </a:r>
          </a:p>
          <a:p>
            <a:pPr algn="r"/>
            <a:endParaRPr lang="en-US" sz="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1336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5569789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6981" y="50292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2766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0893" y="3462635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4478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5931" y="3045767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9844" y="41910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9844" y="2381837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4423193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3196162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7644" y="298481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247416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1.8%</a:t>
            </a:r>
          </a:p>
        </p:txBody>
      </p:sp>
    </p:spTree>
    <p:extLst>
      <p:ext uri="{BB962C8B-B14F-4D97-AF65-F5344CB8AC3E}">
        <p14:creationId xmlns:p14="http://schemas.microsoft.com/office/powerpoint/2010/main" val="13236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" y="1100510"/>
            <a:ext cx="9112294" cy="573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0" y="76200"/>
            <a:ext cx="9144000" cy="647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Growth by US State – 2010 to 2017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18 to 65</a:t>
            </a:r>
          </a:p>
          <a:p>
            <a:pPr algn="r"/>
            <a:endParaRPr lang="en-US" sz="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282" y="19812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7853" y="12954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22860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3233" y="3198167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804" y="2967335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3428999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3772" y="41910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169946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160" y="34290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#13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5016" y="5638800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054" y="4791163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1969" y="4014143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5016" y="4453462"/>
            <a:ext cx="7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#14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18274" y="3152001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2577223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62176" y="3521332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57667" y="3737144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0" y="2424499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2200" y="383044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49713" y="2690336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9713" y="4514164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32088" y="175706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8478" y="282883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6098" y="3659831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0" y="4244975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05800" y="2449092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84006" y="2147500"/>
            <a:ext cx="72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2.4%</a:t>
            </a:r>
          </a:p>
        </p:txBody>
      </p:sp>
    </p:spTree>
    <p:extLst>
      <p:ext uri="{BB962C8B-B14F-4D97-AF65-F5344CB8AC3E}">
        <p14:creationId xmlns:p14="http://schemas.microsoft.com/office/powerpoint/2010/main" val="2445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1830ndaytona.info/wp-content/uploads/2017/04/map-us-outline-5-us-map-outline.jpg"/>
          <p:cNvSpPr>
            <a:spLocks noChangeAspect="1" noChangeArrowheads="1"/>
          </p:cNvSpPr>
          <p:nvPr/>
        </p:nvSpPr>
        <p:spPr bwMode="auto">
          <a:xfrm>
            <a:off x="155575" y="-2674938"/>
            <a:ext cx="8953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1830ndaytona.info/wp-content/uploads/2017/04/map-us-outline-5-us-map-outline.jpg"/>
          <p:cNvSpPr>
            <a:spLocks noChangeAspect="1" noChangeArrowheads="1"/>
          </p:cNvSpPr>
          <p:nvPr/>
        </p:nvSpPr>
        <p:spPr bwMode="auto">
          <a:xfrm>
            <a:off x="307975" y="-2522538"/>
            <a:ext cx="8953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1830ndaytona.info/wp-content/uploads/2017/04/map-us-outline-5-us-map-outline.jpg"/>
          <p:cNvSpPr>
            <a:spLocks noChangeAspect="1" noChangeArrowheads="1"/>
          </p:cNvSpPr>
          <p:nvPr/>
        </p:nvSpPr>
        <p:spPr bwMode="auto">
          <a:xfrm>
            <a:off x="460375" y="-2370138"/>
            <a:ext cx="8953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akzentz.co/wp-content/uploads/2018/01/geography-blog-printable-united-states-maps-in-blank-map-usa-50-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657"/>
            <a:ext cx="9144000" cy="54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0574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9416" y="3427983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41148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1768" y="3261726"/>
            <a:ext cx="700531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57150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3356" y="16002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41910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7052" y="510540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150" y="5485694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3356" y="160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Seattle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326" y="3429000"/>
            <a:ext cx="7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 Jose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6256" y="411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Vegas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219" y="2057400"/>
            <a:ext cx="72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Portland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8925" y="508701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Dallas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6534" y="547345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Austin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700" y="5715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Orlando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199" y="3276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Cleveland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2.9%</a:t>
            </a:r>
          </a:p>
        </p:txBody>
      </p:sp>
      <p:sp>
        <p:nvSpPr>
          <p:cNvPr id="33" name="Oval 32"/>
          <p:cNvSpPr/>
          <p:nvPr/>
        </p:nvSpPr>
        <p:spPr>
          <a:xfrm>
            <a:off x="3922307" y="4484931"/>
            <a:ext cx="1095219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72300" y="417497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Raleigh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5" y="152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12 US Metros for Job Growth – 2018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Job Growth was 2.4% in 2018.  The 11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Fastest in the US.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89262" y="4775138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47650" y="4484931"/>
            <a:ext cx="108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Oklahoma City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0" y="656736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www.bls.gov/news.release/metro.t03.htm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4962" y="478807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Phoenix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4.2%</a:t>
            </a:r>
          </a:p>
        </p:txBody>
      </p:sp>
      <p:sp>
        <p:nvSpPr>
          <p:cNvPr id="34" name="Oval 33"/>
          <p:cNvSpPr/>
          <p:nvPr/>
        </p:nvSpPr>
        <p:spPr>
          <a:xfrm>
            <a:off x="4586377" y="5529530"/>
            <a:ext cx="609600" cy="3680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491852" y="553559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Houston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3.7%</a:t>
            </a:r>
          </a:p>
        </p:txBody>
      </p:sp>
    </p:spTree>
    <p:extLst>
      <p:ext uri="{BB962C8B-B14F-4D97-AF65-F5344CB8AC3E}">
        <p14:creationId xmlns:p14="http://schemas.microsoft.com/office/powerpoint/2010/main" val="9265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0" y="0"/>
            <a:ext cx="861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5" y="0"/>
            <a:ext cx="8053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5049"/>
      </p:ext>
    </p:extLst>
  </p:cSld>
  <p:clrMapOvr>
    <a:masterClrMapping/>
  </p:clrMapOvr>
</p:sld>
</file>

<file path=ppt/theme/theme1.xml><?xml version="1.0" encoding="utf-8"?>
<a:theme xmlns:a="http://schemas.openxmlformats.org/drawingml/2006/main" name="OED_tmplt_full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12321</TotalTime>
  <Words>2059</Words>
  <Application>Microsoft Office PowerPoint</Application>
  <PresentationFormat>On-screen Show (4:3)</PresentationFormat>
  <Paragraphs>729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OED_tmplt_fullscreen</vt:lpstr>
      <vt:lpstr>Office Theme</vt:lpstr>
      <vt:lpstr>Portland Economic Update  Assn. of Financial Professionals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&amp; Technical Services </vt:lpstr>
      <vt:lpstr>PowerPoint Presentation</vt:lpstr>
      <vt:lpstr>Households by Income Level Portland Region   2007 &amp; 2017</vt:lpstr>
      <vt:lpstr>Households by Income Level City of Portland  2007 &amp; 2017</vt:lpstr>
      <vt:lpstr>PowerPoint Presentation</vt:lpstr>
      <vt:lpstr>East Multnomah County</vt:lpstr>
      <vt:lpstr>Households by Income Level  2017 East Multnomah County &amp; West Multnomah County</vt:lpstr>
      <vt:lpstr>PowerPoint Presentation</vt:lpstr>
      <vt:lpstr>Millennials with College Degrees Age 25 – 34  2017 US Census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MARCHE Paul N</dc:creator>
  <cp:lastModifiedBy>Jay Price</cp:lastModifiedBy>
  <cp:revision>216</cp:revision>
  <cp:lastPrinted>2019-01-22T05:44:52Z</cp:lastPrinted>
  <dcterms:created xsi:type="dcterms:W3CDTF">2016-08-24T18:10:21Z</dcterms:created>
  <dcterms:modified xsi:type="dcterms:W3CDTF">2019-02-19T22:14:54Z</dcterms:modified>
</cp:coreProperties>
</file>